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handoutMasterIdLst>
    <p:handoutMasterId r:id="rId82"/>
  </p:handoutMasterIdLst>
  <p:sldIdLst>
    <p:sldId id="256" r:id="rId2"/>
    <p:sldId id="303" r:id="rId3"/>
    <p:sldId id="264" r:id="rId4"/>
    <p:sldId id="257" r:id="rId5"/>
    <p:sldId id="304" r:id="rId6"/>
    <p:sldId id="260" r:id="rId7"/>
    <p:sldId id="262" r:id="rId8"/>
    <p:sldId id="263" r:id="rId9"/>
    <p:sldId id="305"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7" r:id="rId67"/>
    <p:sldId id="298" r:id="rId68"/>
    <p:sldId id="306" r:id="rId69"/>
    <p:sldId id="265" r:id="rId70"/>
    <p:sldId id="307" r:id="rId71"/>
    <p:sldId id="274" r:id="rId72"/>
    <p:sldId id="308" r:id="rId73"/>
    <p:sldId id="299" r:id="rId74"/>
    <p:sldId id="300" r:id="rId75"/>
    <p:sldId id="301" r:id="rId76"/>
    <p:sldId id="302" r:id="rId77"/>
    <p:sldId id="272" r:id="rId78"/>
    <p:sldId id="309" r:id="rId79"/>
    <p:sldId id="273" r:id="rId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55" autoAdjust="0"/>
  </p:normalViewPr>
  <p:slideViewPr>
    <p:cSldViewPr>
      <p:cViewPr>
        <p:scale>
          <a:sx n="98" d="100"/>
          <a:sy n="98" d="100"/>
        </p:scale>
        <p:origin x="-20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1600" dirty="0" smtClean="0"/>
              <a:t>%</a:t>
            </a:r>
            <a:r>
              <a:rPr lang="en-US" sz="1600" baseline="0" dirty="0" smtClean="0"/>
              <a:t> of ED visits that result in a hospital admission</a:t>
            </a:r>
            <a:endParaRPr lang="en-US" sz="1600" dirty="0"/>
          </a:p>
        </c:rich>
      </c:tx>
      <c:overlay val="0"/>
    </c:title>
    <c:autoTitleDeleted val="0"/>
    <c:plotArea>
      <c:layout>
        <c:manualLayout>
          <c:layoutTarget val="inner"/>
          <c:xMode val="edge"/>
          <c:yMode val="edge"/>
          <c:x val="0.20563500990947561"/>
          <c:y val="0.25891008816205752"/>
          <c:w val="0.75695002410413148"/>
          <c:h val="0.58523319200484569"/>
        </c:manualLayout>
      </c:layout>
      <c:barChart>
        <c:barDir val="col"/>
        <c:grouping val="clustered"/>
        <c:varyColors val="0"/>
        <c:ser>
          <c:idx val="0"/>
          <c:order val="0"/>
          <c:tx>
            <c:strRef>
              <c:f>Sheet1!$B$1</c:f>
              <c:strCache>
                <c:ptCount val="1"/>
                <c:pt idx="0">
                  <c:v>All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0.17</c:v>
                </c:pt>
              </c:numCache>
            </c:numRef>
          </c:val>
        </c:ser>
        <c:ser>
          <c:idx val="1"/>
          <c:order val="1"/>
          <c:tx>
            <c:strRef>
              <c:f>Sheet1!$C$1</c:f>
              <c:strCache>
                <c:ptCount val="1"/>
                <c:pt idx="0">
                  <c:v>MH</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0.42000000000000032</c:v>
                </c:pt>
              </c:numCache>
            </c:numRef>
          </c:val>
        </c:ser>
        <c:ser>
          <c:idx val="2"/>
          <c:order val="2"/>
          <c:tx>
            <c:strRef>
              <c:f>Sheet1!$D$1</c:f>
              <c:strCache>
                <c:ptCount val="1"/>
                <c:pt idx="0">
                  <c:v>Drug</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0.49000000000000032</c:v>
                </c:pt>
              </c:numCache>
            </c:numRef>
          </c:val>
        </c:ser>
        <c:dLbls>
          <c:showLegendKey val="0"/>
          <c:showVal val="0"/>
          <c:showCatName val="0"/>
          <c:showSerName val="0"/>
          <c:showPercent val="0"/>
          <c:showBubbleSize val="0"/>
        </c:dLbls>
        <c:gapWidth val="73"/>
        <c:overlap val="-25"/>
        <c:axId val="44652800"/>
        <c:axId val="44662784"/>
      </c:barChart>
      <c:catAx>
        <c:axId val="44652800"/>
        <c:scaling>
          <c:orientation val="minMax"/>
        </c:scaling>
        <c:delete val="0"/>
        <c:axPos val="b"/>
        <c:numFmt formatCode="General" sourceLinked="1"/>
        <c:majorTickMark val="none"/>
        <c:minorTickMark val="none"/>
        <c:tickLblPos val="nextTo"/>
        <c:crossAx val="44662784"/>
        <c:crosses val="autoZero"/>
        <c:auto val="1"/>
        <c:lblAlgn val="ctr"/>
        <c:lblOffset val="100"/>
        <c:noMultiLvlLbl val="0"/>
      </c:catAx>
      <c:valAx>
        <c:axId val="44662784"/>
        <c:scaling>
          <c:orientation val="minMax"/>
          <c:max val="0.5"/>
          <c:min val="0"/>
        </c:scaling>
        <c:delete val="0"/>
        <c:axPos val="l"/>
        <c:majorGridlines/>
        <c:numFmt formatCode="0%" sourceLinked="1"/>
        <c:majorTickMark val="none"/>
        <c:minorTickMark val="none"/>
        <c:tickLblPos val="low"/>
        <c:spPr>
          <a:ln w="9525">
            <a:noFill/>
          </a:ln>
        </c:spPr>
        <c:crossAx val="44652800"/>
        <c:crosses val="autoZero"/>
        <c:crossBetween val="between"/>
        <c:majorUnit val="0.2"/>
        <c:minorUnit val="4.0000000000000098E-2"/>
      </c:valAx>
    </c:plotArea>
    <c:legend>
      <c:legendPos val="b"/>
      <c:layout>
        <c:manualLayout>
          <c:xMode val="edge"/>
          <c:yMode val="edge"/>
          <c:x val="0.21941801917617515"/>
          <c:y val="0.84937815465374655"/>
          <c:w val="0.75164015212384461"/>
          <c:h val="0.112160306884716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sz="1600" dirty="0" smtClean="0"/>
              <a:t>Avg</a:t>
            </a:r>
            <a:r>
              <a:rPr lang="en-US" sz="1600" baseline="0" dirty="0" smtClean="0"/>
              <a:t>. length of hospital stays</a:t>
            </a:r>
            <a:endParaRPr lang="en-US" sz="1600" dirty="0"/>
          </a:p>
        </c:rich>
      </c:tx>
      <c:overlay val="0"/>
    </c:title>
    <c:autoTitleDeleted val="0"/>
    <c:plotArea>
      <c:layout>
        <c:manualLayout>
          <c:layoutTarget val="inner"/>
          <c:xMode val="edge"/>
          <c:yMode val="edge"/>
          <c:x val="0.20563500990947561"/>
          <c:y val="0.25891008816205763"/>
          <c:w val="0.75695002410413181"/>
          <c:h val="0.58523319200484558"/>
        </c:manualLayout>
      </c:layout>
      <c:barChart>
        <c:barDir val="col"/>
        <c:grouping val="clustered"/>
        <c:varyColors val="0"/>
        <c:ser>
          <c:idx val="0"/>
          <c:order val="0"/>
          <c:tx>
            <c:strRef>
              <c:f>Sheet1!$B$1</c:f>
              <c:strCache>
                <c:ptCount val="1"/>
                <c:pt idx="0">
                  <c:v>All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0.00</c:formatCode>
                <c:ptCount val="1"/>
                <c:pt idx="0">
                  <c:v>4.5999999999999996</c:v>
                </c:pt>
              </c:numCache>
            </c:numRef>
          </c:val>
        </c:ser>
        <c:ser>
          <c:idx val="1"/>
          <c:order val="1"/>
          <c:tx>
            <c:strRef>
              <c:f>Sheet1!$C$1</c:f>
              <c:strCache>
                <c:ptCount val="1"/>
                <c:pt idx="0">
                  <c:v>MH</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0.00</c:formatCode>
                <c:ptCount val="1"/>
                <c:pt idx="0">
                  <c:v>8</c:v>
                </c:pt>
              </c:numCache>
            </c:numRef>
          </c:val>
        </c:ser>
        <c:ser>
          <c:idx val="2"/>
          <c:order val="2"/>
          <c:tx>
            <c:strRef>
              <c:f>Sheet1!$D$1</c:f>
              <c:strCache>
                <c:ptCount val="1"/>
                <c:pt idx="0">
                  <c:v>MHSA</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0.00</c:formatCode>
                <c:ptCount val="1"/>
                <c:pt idx="0">
                  <c:v>7.1</c:v>
                </c:pt>
              </c:numCache>
            </c:numRef>
          </c:val>
        </c:ser>
        <c:dLbls>
          <c:showLegendKey val="0"/>
          <c:showVal val="0"/>
          <c:showCatName val="0"/>
          <c:showSerName val="0"/>
          <c:showPercent val="0"/>
          <c:showBubbleSize val="0"/>
        </c:dLbls>
        <c:gapWidth val="73"/>
        <c:overlap val="-25"/>
        <c:axId val="44042880"/>
        <c:axId val="44056960"/>
      </c:barChart>
      <c:catAx>
        <c:axId val="44042880"/>
        <c:scaling>
          <c:orientation val="minMax"/>
        </c:scaling>
        <c:delete val="0"/>
        <c:axPos val="b"/>
        <c:numFmt formatCode="General" sourceLinked="1"/>
        <c:majorTickMark val="none"/>
        <c:minorTickMark val="none"/>
        <c:tickLblPos val="nextTo"/>
        <c:crossAx val="44056960"/>
        <c:crosses val="autoZero"/>
        <c:auto val="1"/>
        <c:lblAlgn val="ctr"/>
        <c:lblOffset val="100"/>
        <c:noMultiLvlLbl val="0"/>
      </c:catAx>
      <c:valAx>
        <c:axId val="44056960"/>
        <c:scaling>
          <c:orientation val="minMax"/>
          <c:max val="8"/>
        </c:scaling>
        <c:delete val="0"/>
        <c:axPos val="l"/>
        <c:majorGridlines/>
        <c:numFmt formatCode="0.00" sourceLinked="1"/>
        <c:majorTickMark val="none"/>
        <c:minorTickMark val="none"/>
        <c:tickLblPos val="low"/>
        <c:spPr>
          <a:ln w="9525">
            <a:noFill/>
          </a:ln>
        </c:spPr>
        <c:crossAx val="44042880"/>
        <c:crosses val="autoZero"/>
        <c:crossBetween val="between"/>
      </c:valAx>
    </c:plotArea>
    <c:legend>
      <c:legendPos val="b"/>
      <c:layout>
        <c:manualLayout>
          <c:xMode val="edge"/>
          <c:yMode val="edge"/>
          <c:x val="0.21941801917617529"/>
          <c:y val="0.84937815465374678"/>
          <c:w val="0.75164015212384505"/>
          <c:h val="0.11216030688471633"/>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0B2D9E9-49FB-44A5-B3DE-1D5CF27CB7B0}" type="datetimeFigureOut">
              <a:rPr lang="en-US" smtClean="0"/>
              <a:pPr/>
              <a:t>6/28/2013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32413FA-CF8A-4CC6-B6AC-248C27FF5EB5}" type="slidenum">
              <a:rPr lang="en-US" smtClean="0"/>
              <a:pPr/>
              <a:t>‹#›</a:t>
            </a:fld>
            <a:endParaRPr lang="en-US"/>
          </a:p>
        </p:txBody>
      </p:sp>
    </p:spTree>
    <p:extLst>
      <p:ext uri="{BB962C8B-B14F-4D97-AF65-F5344CB8AC3E}">
        <p14:creationId xmlns:p14="http://schemas.microsoft.com/office/powerpoint/2010/main" val="2905453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D674A4-6801-4E92-AA5D-8EF27CFEFFA6}" type="datetimeFigureOut">
              <a:rPr lang="en-US" smtClean="0"/>
              <a:pPr/>
              <a:t>6/28/2013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B0E061-E00C-4A5A-80F6-4A20F213D79D}" type="slidenum">
              <a:rPr lang="en-US" smtClean="0"/>
              <a:pPr/>
              <a:t>‹#›</a:t>
            </a:fld>
            <a:endParaRPr lang="en-US" dirty="0"/>
          </a:p>
        </p:txBody>
      </p:sp>
    </p:spTree>
    <p:extLst>
      <p:ext uri="{BB962C8B-B14F-4D97-AF65-F5344CB8AC3E}">
        <p14:creationId xmlns:p14="http://schemas.microsoft.com/office/powerpoint/2010/main" val="297552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67</a:t>
            </a:fld>
            <a:endParaRPr lang="en-US" dirty="0"/>
          </a:p>
        </p:txBody>
      </p:sp>
    </p:spTree>
    <p:extLst>
      <p:ext uri="{BB962C8B-B14F-4D97-AF65-F5344CB8AC3E}">
        <p14:creationId xmlns:p14="http://schemas.microsoft.com/office/powerpoint/2010/main" val="37342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72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73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74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75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fld id="{BCB0E061-E00C-4A5A-80F6-4A20F213D79D}"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182A6-BFEC-4AF2-8A3A-B1A4629FF6DB}" type="slidenum">
              <a:rPr lang="en-US" smtClean="0"/>
              <a:pPr/>
              <a:t>18</a:t>
            </a:fld>
            <a:endParaRPr lang="en-US" dirty="0"/>
          </a:p>
        </p:txBody>
      </p:sp>
    </p:spTree>
    <p:extLst>
      <p:ext uri="{BB962C8B-B14F-4D97-AF65-F5344CB8AC3E}">
        <p14:creationId xmlns:p14="http://schemas.microsoft.com/office/powerpoint/2010/main" val="213697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A2993-31AD-4D51-BAD0-D558A3C575AF}" type="slidenum">
              <a:rPr lang="en-US" smtClean="0"/>
              <a:pPr/>
              <a:t>22</a:t>
            </a:fld>
            <a:endParaRPr lang="en-US" dirty="0"/>
          </a:p>
        </p:txBody>
      </p:sp>
    </p:spTree>
    <p:extLst>
      <p:ext uri="{BB962C8B-B14F-4D97-AF65-F5344CB8AC3E}">
        <p14:creationId xmlns:p14="http://schemas.microsoft.com/office/powerpoint/2010/main" val="2041053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182A6-BFEC-4AF2-8A3A-B1A4629FF6DB}" type="slidenum">
              <a:rPr lang="en-US" smtClean="0"/>
              <a:pPr/>
              <a:t>38</a:t>
            </a:fld>
            <a:endParaRPr lang="en-US" dirty="0"/>
          </a:p>
        </p:txBody>
      </p:sp>
    </p:spTree>
    <p:extLst>
      <p:ext uri="{BB962C8B-B14F-4D97-AF65-F5344CB8AC3E}">
        <p14:creationId xmlns:p14="http://schemas.microsoft.com/office/powerpoint/2010/main" val="302506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182A6-BFEC-4AF2-8A3A-B1A4629FF6DB}" type="slidenum">
              <a:rPr lang="en-US" smtClean="0"/>
              <a:pPr/>
              <a:t>40</a:t>
            </a:fld>
            <a:endParaRPr lang="en-US" dirty="0"/>
          </a:p>
        </p:txBody>
      </p:sp>
    </p:spTree>
    <p:extLst>
      <p:ext uri="{BB962C8B-B14F-4D97-AF65-F5344CB8AC3E}">
        <p14:creationId xmlns:p14="http://schemas.microsoft.com/office/powerpoint/2010/main" val="285346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182A6-BFEC-4AF2-8A3A-B1A4629FF6DB}" type="slidenum">
              <a:rPr lang="en-US" smtClean="0"/>
              <a:pPr/>
              <a:t>42</a:t>
            </a:fld>
            <a:endParaRPr lang="en-US" dirty="0"/>
          </a:p>
        </p:txBody>
      </p:sp>
    </p:spTree>
    <p:extLst>
      <p:ext uri="{BB962C8B-B14F-4D97-AF65-F5344CB8AC3E}">
        <p14:creationId xmlns:p14="http://schemas.microsoft.com/office/powerpoint/2010/main" val="347321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0E061-E00C-4A5A-80F6-4A20F213D79D}" type="slidenum">
              <a:rPr lang="en-US" smtClean="0"/>
              <a:pPr/>
              <a:t>45</a:t>
            </a:fld>
            <a:endParaRPr lang="en-US" dirty="0"/>
          </a:p>
        </p:txBody>
      </p:sp>
    </p:spTree>
    <p:extLst>
      <p:ext uri="{BB962C8B-B14F-4D97-AF65-F5344CB8AC3E}">
        <p14:creationId xmlns:p14="http://schemas.microsoft.com/office/powerpoint/2010/main" val="148583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C6243B-D072-4354-89AE-31D85AFF452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6243B-D072-4354-89AE-31D85AFF45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6C6243B-D072-4354-89AE-31D85AFF452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36C6243B-D072-4354-89AE-31D85AFF452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C6243B-D072-4354-89AE-31D85AFF452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7693A83-602A-4A41-A005-8CC33215318B}" type="datetimeFigureOut">
              <a:rPr lang="en-US" smtClean="0"/>
              <a:pPr/>
              <a:t>6/28/2013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6243B-D072-4354-89AE-31D85AFF452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C6243B-D072-4354-89AE-31D85AFF452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36C6243B-D072-4354-89AE-31D85AFF45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C6243B-D072-4354-89AE-31D85AFF45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C6243B-D072-4354-89AE-31D85AFF452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7693A83-602A-4A41-A005-8CC33215318B}" type="datetimeFigureOut">
              <a:rPr lang="en-US" smtClean="0"/>
              <a:pPr/>
              <a:t>6/28/2013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36C6243B-D072-4354-89AE-31D85AFF452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7693A83-602A-4A41-A005-8CC33215318B}" type="datetimeFigureOut">
              <a:rPr lang="en-US" smtClean="0"/>
              <a:pPr/>
              <a:t>6/28/2013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693A83-602A-4A41-A005-8CC33215318B}" type="datetimeFigureOut">
              <a:rPr lang="en-US" smtClean="0"/>
              <a:pPr/>
              <a:t>6/28/2013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C6243B-D072-4354-89AE-31D85AFF452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505200"/>
            <a:ext cx="8534400" cy="1905000"/>
          </a:xfrm>
        </p:spPr>
        <p:txBody>
          <a:bodyPr>
            <a:normAutofit fontScale="25000" lnSpcReduction="20000"/>
          </a:bodyPr>
          <a:lstStyle/>
          <a:p>
            <a:pPr algn="l"/>
            <a:r>
              <a:rPr lang="en-US" sz="16000" dirty="0" smtClean="0">
                <a:solidFill>
                  <a:srgbClr val="0070C0"/>
                </a:solidFill>
                <a:latin typeface="Calibri" pitchFamily="34" charset="0"/>
              </a:rPr>
              <a:t>Key Stakeholders Meeting </a:t>
            </a:r>
          </a:p>
          <a:p>
            <a:pPr algn="l"/>
            <a:r>
              <a:rPr lang="en-US" sz="16000" dirty="0" smtClean="0">
                <a:solidFill>
                  <a:srgbClr val="0070C0"/>
                </a:solidFill>
                <a:latin typeface="Calibri" pitchFamily="34" charset="0"/>
              </a:rPr>
              <a:t> June 27, 2013</a:t>
            </a:r>
          </a:p>
          <a:p>
            <a:pPr algn="l"/>
            <a:endParaRPr lang="en-US" sz="16000" dirty="0" smtClean="0">
              <a:solidFill>
                <a:srgbClr val="0070C0"/>
              </a:solidFill>
              <a:latin typeface="Calibri" pitchFamily="34" charset="0"/>
            </a:endParaRPr>
          </a:p>
          <a:p>
            <a:pPr algn="l"/>
            <a:endParaRPr lang="en-US" sz="4300" dirty="0" smtClean="0">
              <a:solidFill>
                <a:srgbClr val="0070C0"/>
              </a:solidFill>
              <a:latin typeface="Calibri" pitchFamily="34" charset="0"/>
            </a:endParaRPr>
          </a:p>
          <a:p>
            <a:endParaRPr lang="en-US" dirty="0" smtClean="0">
              <a:latin typeface="Calibri" pitchFamily="34" charset="0"/>
            </a:endParaRPr>
          </a:p>
          <a:p>
            <a:pPr algn="l"/>
            <a:r>
              <a:rPr lang="en-US" sz="9600" dirty="0" smtClean="0">
                <a:latin typeface="Calibri" pitchFamily="34" charset="0"/>
              </a:rPr>
              <a:t>Facilitated by Ruth Bachmeier </a:t>
            </a:r>
          </a:p>
          <a:p>
            <a:pPr algn="l"/>
            <a:r>
              <a:rPr lang="en-US" sz="9600" dirty="0" smtClean="0">
                <a:latin typeface="Calibri" pitchFamily="34" charset="0"/>
              </a:rPr>
              <a:t>Fargo Cass Public Health Director</a:t>
            </a:r>
          </a:p>
          <a:p>
            <a:endParaRPr lang="en-US" dirty="0"/>
          </a:p>
        </p:txBody>
      </p:sp>
      <p:sp>
        <p:nvSpPr>
          <p:cNvPr id="2" name="Title 1"/>
          <p:cNvSpPr>
            <a:spLocks noGrp="1"/>
          </p:cNvSpPr>
          <p:nvPr>
            <p:ph type="ctrTitle"/>
          </p:nvPr>
        </p:nvSpPr>
        <p:spPr/>
        <p:txBody>
          <a:bodyPr>
            <a:normAutofit/>
          </a:bodyPr>
          <a:lstStyle/>
          <a:p>
            <a:pPr algn="l"/>
            <a:r>
              <a:rPr lang="en-US" sz="5400" b="1" dirty="0" smtClean="0">
                <a:solidFill>
                  <a:schemeClr val="accent3"/>
                </a:solidFill>
                <a:latin typeface="Calibri" pitchFamily="34" charset="0"/>
              </a:rPr>
              <a:t>Community Health Needs Assessment - 2013</a:t>
            </a:r>
            <a:endParaRPr lang="en-US" sz="5400" b="1" dirty="0">
              <a:solidFill>
                <a:schemeClr val="accent3"/>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420100" cy="1066800"/>
          </a:xfrm>
        </p:spPr>
        <p:txBody>
          <a:bodyPr anchor="ctr">
            <a:noAutofit/>
          </a:bodyPr>
          <a:lstStyle/>
          <a:p>
            <a:r>
              <a:rPr lang="en-US" sz="3200" b="1" dirty="0" smtClean="0">
                <a:latin typeface="Calibri" pitchFamily="34" charset="0"/>
              </a:rPr>
              <a:t>2012 Greater Fargo-Moorhead Community Health Needs Assessment</a:t>
            </a:r>
            <a:endParaRPr lang="en-US" sz="3200" b="1" dirty="0">
              <a:latin typeface="Calibri" pitchFamily="34" charset="0"/>
            </a:endParaRPr>
          </a:p>
        </p:txBody>
      </p:sp>
      <p:sp>
        <p:nvSpPr>
          <p:cNvPr id="4" name="Title 1"/>
          <p:cNvSpPr txBox="1">
            <a:spLocks/>
          </p:cNvSpPr>
          <p:nvPr/>
        </p:nvSpPr>
        <p:spPr>
          <a:xfrm>
            <a:off x="616048" y="1219200"/>
            <a:ext cx="8070752" cy="8382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smtClean="0">
                <a:solidFill>
                  <a:schemeClr val="tx1"/>
                </a:solidFill>
                <a:latin typeface="Calibri" pitchFamily="34" charset="0"/>
              </a:rPr>
              <a:t>Survey Results of Residents and Community Leaders</a:t>
            </a:r>
            <a:endParaRPr lang="en-US" sz="2400" dirty="0">
              <a:solidFill>
                <a:schemeClr val="tx1"/>
              </a:solidFill>
              <a:latin typeface="Calibri" pitchFamily="34" charset="0"/>
            </a:endParaRPr>
          </a:p>
        </p:txBody>
      </p:sp>
      <p:sp>
        <p:nvSpPr>
          <p:cNvPr id="5" name="Text Box 4"/>
          <p:cNvSpPr txBox="1">
            <a:spLocks noChangeArrowheads="1"/>
          </p:cNvSpPr>
          <p:nvPr/>
        </p:nvSpPr>
        <p:spPr bwMode="auto">
          <a:xfrm>
            <a:off x="616048" y="3276600"/>
            <a:ext cx="777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smtClean="0">
                <a:latin typeface="Calibri" pitchFamily="34" charset="0"/>
              </a:rPr>
              <a:t>Community Leaders Forum</a:t>
            </a:r>
            <a:endParaRPr lang="en-US" sz="2400" dirty="0">
              <a:latin typeface="Calibri" pitchFamily="34" charset="0"/>
            </a:endParaRPr>
          </a:p>
          <a:p>
            <a:pPr algn="ctr" eaLnBrk="1" hangingPunct="1">
              <a:spcBef>
                <a:spcPct val="50000"/>
              </a:spcBef>
            </a:pPr>
            <a:r>
              <a:rPr lang="en-US" sz="2400" dirty="0" smtClean="0">
                <a:latin typeface="Calibri" pitchFamily="34" charset="0"/>
              </a:rPr>
              <a:t>Fargo, </a:t>
            </a:r>
            <a:r>
              <a:rPr lang="en-US" sz="2400" dirty="0">
                <a:latin typeface="Calibri" pitchFamily="34" charset="0"/>
              </a:rPr>
              <a:t>ND</a:t>
            </a:r>
          </a:p>
          <a:p>
            <a:pPr algn="ctr" eaLnBrk="1" hangingPunct="1">
              <a:spcBef>
                <a:spcPct val="50000"/>
              </a:spcBef>
            </a:pPr>
            <a:r>
              <a:rPr lang="en-US" sz="2400" dirty="0">
                <a:latin typeface="Calibri" pitchFamily="34" charset="0"/>
              </a:rPr>
              <a:t> </a:t>
            </a:r>
            <a:r>
              <a:rPr lang="en-US" sz="2400" dirty="0" smtClean="0">
                <a:latin typeface="Calibri" pitchFamily="34" charset="0"/>
              </a:rPr>
              <a:t>June 27, 2013</a:t>
            </a:r>
            <a:endParaRPr lang="en-US" sz="2400" dirty="0">
              <a:latin typeface="Calibri" pitchFamily="34" charset="0"/>
            </a:endParaRPr>
          </a:p>
        </p:txBody>
      </p:sp>
      <p:sp>
        <p:nvSpPr>
          <p:cNvPr id="6" name="Rectangle 3"/>
          <p:cNvSpPr txBox="1">
            <a:spLocks noChangeArrowheads="1"/>
          </p:cNvSpPr>
          <p:nvPr/>
        </p:nvSpPr>
        <p:spPr>
          <a:xfrm>
            <a:off x="2286000" y="5105400"/>
            <a:ext cx="4724400" cy="9890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Wingdings" pitchFamily="2" charset="2"/>
              <a:buNone/>
            </a:pPr>
            <a:r>
              <a:rPr lang="en-US" sz="1800" dirty="0" smtClean="0">
                <a:latin typeface="Calibri" pitchFamily="34" charset="0"/>
              </a:rPr>
              <a:t>Dr. Richard Rathge</a:t>
            </a:r>
          </a:p>
          <a:p>
            <a:pPr algn="ctr">
              <a:lnSpc>
                <a:spcPct val="90000"/>
              </a:lnSpc>
              <a:buFont typeface="Wingdings" pitchFamily="2" charset="2"/>
              <a:buNone/>
            </a:pPr>
            <a:r>
              <a:rPr lang="en-US" sz="1800" dirty="0" smtClean="0">
                <a:latin typeface="Calibri" pitchFamily="34" charset="0"/>
              </a:rPr>
              <a:t>Professor </a:t>
            </a:r>
          </a:p>
          <a:p>
            <a:pPr algn="ctr">
              <a:lnSpc>
                <a:spcPct val="90000"/>
              </a:lnSpc>
              <a:buFont typeface="Wingdings" pitchFamily="2" charset="2"/>
              <a:buNone/>
            </a:pPr>
            <a:r>
              <a:rPr lang="en-US" sz="1800" dirty="0" smtClean="0">
                <a:latin typeface="Calibri" pitchFamily="34" charset="0"/>
              </a:rPr>
              <a:t>North Dakota State University</a:t>
            </a:r>
          </a:p>
          <a:p>
            <a:pPr>
              <a:lnSpc>
                <a:spcPct val="90000"/>
              </a:lnSpc>
            </a:pPr>
            <a:endParaRPr lang="en-US" dirty="0" smtClean="0"/>
          </a:p>
        </p:txBody>
      </p:sp>
    </p:spTree>
    <p:extLst>
      <p:ext uri="{BB962C8B-B14F-4D97-AF65-F5344CB8AC3E}">
        <p14:creationId xmlns:p14="http://schemas.microsoft.com/office/powerpoint/2010/main" val="174499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Introduction</a:t>
            </a:r>
            <a:endParaRPr lang="en-US" b="1" dirty="0">
              <a:latin typeface="Calibri" pitchFamily="34" charset="0"/>
            </a:endParaRPr>
          </a:p>
        </p:txBody>
      </p:sp>
      <p:sp>
        <p:nvSpPr>
          <p:cNvPr id="3" name="Content Placeholder 2"/>
          <p:cNvSpPr>
            <a:spLocks noGrp="1"/>
          </p:cNvSpPr>
          <p:nvPr>
            <p:ph idx="1"/>
          </p:nvPr>
        </p:nvSpPr>
        <p:spPr/>
        <p:txBody>
          <a:bodyPr/>
          <a:lstStyle/>
          <a:p>
            <a:pPr lvl="1">
              <a:buFont typeface="Arial" pitchFamily="34" charset="0"/>
              <a:buChar char="•"/>
            </a:pPr>
            <a:r>
              <a:rPr lang="en-US" sz="3200" b="1" dirty="0" smtClean="0">
                <a:latin typeface="Calibri" pitchFamily="34" charset="0"/>
              </a:rPr>
              <a:t>Purpose</a:t>
            </a:r>
          </a:p>
          <a:p>
            <a:pPr lvl="2"/>
            <a:r>
              <a:rPr lang="en-US" sz="2600" dirty="0" smtClean="0">
                <a:latin typeface="Calibri" pitchFamily="34" charset="0"/>
              </a:rPr>
              <a:t>To gain insight from residents and key community leaders regarding perceptions of the prevalence of disease and health issues in the F-M metro community</a:t>
            </a:r>
          </a:p>
          <a:p>
            <a:pPr marL="914400" lvl="2" indent="0">
              <a:buNone/>
            </a:pPr>
            <a:endParaRPr lang="en-US" sz="2600" dirty="0" smtClean="0">
              <a:latin typeface="Calibri" pitchFamily="34" charset="0"/>
            </a:endParaRPr>
          </a:p>
          <a:p>
            <a:pPr lvl="2"/>
            <a:r>
              <a:rPr lang="en-US" sz="2600" dirty="0" smtClean="0">
                <a:latin typeface="Calibri" pitchFamily="34" charset="0"/>
              </a:rPr>
              <a:t>Collaborative approach to supplying F-M area health providers data for their Needs Assessment</a:t>
            </a:r>
          </a:p>
          <a:p>
            <a:pPr marL="1603375" lvl="3" indent="-350838"/>
            <a:r>
              <a:rPr lang="en-US" sz="2600" dirty="0" smtClean="0">
                <a:solidFill>
                  <a:schemeClr val="tx1"/>
                </a:solidFill>
                <a:latin typeface="Calibri" pitchFamily="34" charset="0"/>
              </a:rPr>
              <a:t>Leveraged data collection activities for F-M metro health providers</a:t>
            </a:r>
          </a:p>
          <a:p>
            <a:pPr marL="914400" lvl="2" indent="0">
              <a:buNone/>
            </a:pPr>
            <a:endParaRPr lang="en-US" sz="2400" dirty="0">
              <a:solidFill>
                <a:prstClr val="black"/>
              </a:solidFill>
              <a:latin typeface="Calibri" pitchFamily="34" charset="0"/>
            </a:endParaRPr>
          </a:p>
          <a:p>
            <a:pPr lvl="2"/>
            <a:endParaRPr lang="en-US" b="1" dirty="0" smtClean="0"/>
          </a:p>
          <a:p>
            <a:pPr lvl="2"/>
            <a:endParaRPr lang="en-US" dirty="0" smtClean="0"/>
          </a:p>
          <a:p>
            <a:pPr lvl="2"/>
            <a:endParaRPr lang="en-US" dirty="0"/>
          </a:p>
          <a:p>
            <a:pPr marL="914400" lvl="2" indent="0">
              <a:buNone/>
            </a:pPr>
            <a:endParaRPr lang="en-US" dirty="0" smtClean="0"/>
          </a:p>
        </p:txBody>
      </p:sp>
    </p:spTree>
    <p:extLst>
      <p:ext uri="{BB962C8B-B14F-4D97-AF65-F5344CB8AC3E}">
        <p14:creationId xmlns:p14="http://schemas.microsoft.com/office/powerpoint/2010/main" val="2521171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Introduction</a:t>
            </a:r>
            <a:endParaRPr lang="en-US" b="1" dirty="0">
              <a:latin typeface="Calibri" pitchFamily="34" charset="0"/>
            </a:endParaRPr>
          </a:p>
        </p:txBody>
      </p:sp>
      <p:sp>
        <p:nvSpPr>
          <p:cNvPr id="3" name="Content Placeholder 2"/>
          <p:cNvSpPr>
            <a:spLocks noGrp="1"/>
          </p:cNvSpPr>
          <p:nvPr>
            <p:ph idx="1"/>
          </p:nvPr>
        </p:nvSpPr>
        <p:spPr/>
        <p:txBody>
          <a:bodyPr>
            <a:normAutofit lnSpcReduction="10000"/>
          </a:bodyPr>
          <a:lstStyle/>
          <a:p>
            <a:pPr lvl="1">
              <a:buFont typeface="Arial" pitchFamily="34" charset="0"/>
              <a:buChar char="•"/>
            </a:pPr>
            <a:r>
              <a:rPr lang="en-US" sz="3200" b="1" dirty="0" smtClean="0">
                <a:latin typeface="Calibri" pitchFamily="34" charset="0"/>
              </a:rPr>
              <a:t>F-M Health Collaborative Members </a:t>
            </a:r>
          </a:p>
          <a:p>
            <a:pPr marL="914400" lvl="2" indent="0">
              <a:buNone/>
            </a:pPr>
            <a:r>
              <a:rPr lang="en-US" sz="2000" dirty="0" smtClean="0">
                <a:latin typeface="Calibri" pitchFamily="34" charset="0"/>
              </a:rPr>
              <a:t>Sanford Health</a:t>
            </a:r>
          </a:p>
          <a:p>
            <a:pPr marL="914400" lvl="2" indent="0">
              <a:buNone/>
            </a:pPr>
            <a:r>
              <a:rPr lang="en-US" sz="2000" dirty="0" smtClean="0">
                <a:latin typeface="Calibri" pitchFamily="34" charset="0"/>
              </a:rPr>
              <a:t>Essentia Health</a:t>
            </a:r>
          </a:p>
          <a:p>
            <a:pPr marL="914400" lvl="2" indent="0">
              <a:buNone/>
            </a:pPr>
            <a:r>
              <a:rPr lang="en-US" sz="2000" dirty="0" smtClean="0">
                <a:latin typeface="Calibri" pitchFamily="34" charset="0"/>
              </a:rPr>
              <a:t>United Way of Cass-Clay</a:t>
            </a:r>
          </a:p>
          <a:p>
            <a:pPr marL="914400" lvl="2" indent="0">
              <a:buNone/>
            </a:pPr>
            <a:r>
              <a:rPr lang="en-US" sz="2000" dirty="0" smtClean="0">
                <a:latin typeface="Calibri" pitchFamily="34" charset="0"/>
              </a:rPr>
              <a:t>Dakota Medical Foundation</a:t>
            </a:r>
          </a:p>
          <a:p>
            <a:pPr marL="914400" lvl="2" indent="0">
              <a:buNone/>
            </a:pPr>
            <a:r>
              <a:rPr lang="en-US" sz="2000" dirty="0" smtClean="0">
                <a:latin typeface="Calibri" pitchFamily="34" charset="0"/>
              </a:rPr>
              <a:t>North Dakota State University</a:t>
            </a:r>
          </a:p>
          <a:p>
            <a:pPr marL="914400" lvl="2" indent="0">
              <a:buNone/>
            </a:pPr>
            <a:r>
              <a:rPr lang="en-US" sz="2000" dirty="0" smtClean="0">
                <a:latin typeface="Calibri" pitchFamily="34" charset="0"/>
              </a:rPr>
              <a:t>Fargo Cass Public Health</a:t>
            </a:r>
          </a:p>
          <a:p>
            <a:pPr marL="914400" lvl="2" indent="0">
              <a:buNone/>
            </a:pPr>
            <a:r>
              <a:rPr lang="en-US" sz="2000" dirty="0" smtClean="0">
                <a:latin typeface="Calibri" pitchFamily="34" charset="0"/>
              </a:rPr>
              <a:t>Clay County Public Health</a:t>
            </a:r>
          </a:p>
          <a:p>
            <a:pPr marL="914400" lvl="2" indent="0">
              <a:buNone/>
            </a:pPr>
            <a:r>
              <a:rPr lang="en-US" sz="2000" dirty="0" smtClean="0">
                <a:latin typeface="Calibri" pitchFamily="34" charset="0"/>
              </a:rPr>
              <a:t>Family HealthCare Center</a:t>
            </a:r>
          </a:p>
          <a:p>
            <a:pPr marL="914400" lvl="2" indent="0">
              <a:buNone/>
            </a:pPr>
            <a:r>
              <a:rPr lang="en-US" sz="2000" dirty="0" smtClean="0">
                <a:latin typeface="Calibri" pitchFamily="34" charset="0"/>
              </a:rPr>
              <a:t>Urban Indian Health and Wellness of Center of Fargo-Moorhead</a:t>
            </a:r>
          </a:p>
          <a:p>
            <a:pPr marL="914400" lvl="2" indent="0">
              <a:buNone/>
            </a:pPr>
            <a:r>
              <a:rPr lang="en-US" sz="2000" dirty="0" smtClean="0">
                <a:latin typeface="Calibri" pitchFamily="34" charset="0"/>
              </a:rPr>
              <a:t>Center for Rural Health at UND</a:t>
            </a:r>
          </a:p>
          <a:p>
            <a:pPr marL="914400" lvl="2" indent="0">
              <a:buNone/>
            </a:pPr>
            <a:r>
              <a:rPr lang="en-US" sz="2000" dirty="0" smtClean="0">
                <a:latin typeface="Calibri" pitchFamily="34" charset="0"/>
              </a:rPr>
              <a:t>Southeast Human Services Center</a:t>
            </a:r>
            <a:endParaRPr lang="en-US" sz="2000" dirty="0">
              <a:latin typeface="Calibri" pitchFamily="34" charset="0"/>
            </a:endParaRPr>
          </a:p>
          <a:p>
            <a:pPr lvl="2"/>
            <a:endParaRPr lang="en-US" b="1" dirty="0" smtClean="0"/>
          </a:p>
          <a:p>
            <a:pPr lvl="2"/>
            <a:endParaRPr lang="en-US" dirty="0" smtClean="0"/>
          </a:p>
          <a:p>
            <a:pPr lvl="2"/>
            <a:endParaRPr lang="en-US" dirty="0"/>
          </a:p>
          <a:p>
            <a:pPr marL="914400" lvl="2" indent="0">
              <a:buNone/>
            </a:pPr>
            <a:endParaRPr lang="en-US" dirty="0" smtClean="0"/>
          </a:p>
        </p:txBody>
      </p:sp>
    </p:spTree>
    <p:extLst>
      <p:ext uri="{BB962C8B-B14F-4D97-AF65-F5344CB8AC3E}">
        <p14:creationId xmlns:p14="http://schemas.microsoft.com/office/powerpoint/2010/main" val="3451251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Study Design and Methodology</a:t>
            </a:r>
            <a:endParaRPr lang="en-US" b="1" dirty="0">
              <a:latin typeface="Calibri" pitchFamily="34" charset="0"/>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sz="2900" b="1" dirty="0" smtClean="0">
                <a:latin typeface="Calibri" pitchFamily="34" charset="0"/>
              </a:rPr>
              <a:t>Two Independent Surveys: Resident and Community Leaders</a:t>
            </a:r>
          </a:p>
          <a:p>
            <a:pPr lvl="1"/>
            <a:r>
              <a:rPr lang="en-US" sz="2500" dirty="0" smtClean="0">
                <a:latin typeface="Calibri" pitchFamily="34" charset="0"/>
              </a:rPr>
              <a:t>Developed in collaboration with F-M Community Health Needs Assessment Collaborative</a:t>
            </a:r>
          </a:p>
          <a:p>
            <a:pPr lvl="1"/>
            <a:r>
              <a:rPr lang="en-US" sz="2500" dirty="0" smtClean="0">
                <a:latin typeface="Calibri" pitchFamily="34" charset="0"/>
              </a:rPr>
              <a:t>Major themes addressed:</a:t>
            </a:r>
          </a:p>
          <a:p>
            <a:pPr marL="914400" lvl="2" indent="0">
              <a:buNone/>
            </a:pPr>
            <a:r>
              <a:rPr lang="en-US" sz="2100" dirty="0" smtClean="0">
                <a:latin typeface="Calibri" pitchFamily="34" charset="0"/>
              </a:rPr>
              <a:t>1. Community </a:t>
            </a:r>
            <a:r>
              <a:rPr lang="en-US" sz="2100" dirty="0">
                <a:latin typeface="Calibri" pitchFamily="34" charset="0"/>
              </a:rPr>
              <a:t>assets</a:t>
            </a:r>
          </a:p>
          <a:p>
            <a:pPr marL="914400" lvl="2" indent="0">
              <a:buNone/>
            </a:pPr>
            <a:r>
              <a:rPr lang="en-US" sz="2100" dirty="0" smtClean="0">
                <a:latin typeface="Calibri" pitchFamily="34" charset="0"/>
              </a:rPr>
              <a:t>2. General </a:t>
            </a:r>
            <a:r>
              <a:rPr lang="en-US" sz="2100" dirty="0">
                <a:latin typeface="Calibri" pitchFamily="34" charset="0"/>
              </a:rPr>
              <a:t>concerns about communities</a:t>
            </a:r>
          </a:p>
          <a:p>
            <a:pPr marL="914400" lvl="2" indent="0">
              <a:buNone/>
            </a:pPr>
            <a:r>
              <a:rPr lang="en-US" sz="2100" dirty="0" smtClean="0">
                <a:latin typeface="Calibri" pitchFamily="34" charset="0"/>
              </a:rPr>
              <a:t>3. A </a:t>
            </a:r>
            <a:r>
              <a:rPr lang="en-US" sz="2100" dirty="0">
                <a:latin typeface="Calibri" pitchFamily="34" charset="0"/>
              </a:rPr>
              <a:t>variety of community health and wellness concerns</a:t>
            </a:r>
          </a:p>
          <a:p>
            <a:pPr marL="914400" lvl="2" indent="0">
              <a:buNone/>
            </a:pPr>
            <a:r>
              <a:rPr lang="en-US" sz="2100" dirty="0" smtClean="0">
                <a:latin typeface="Calibri" pitchFamily="34" charset="0"/>
              </a:rPr>
              <a:t>4. Personal </a:t>
            </a:r>
            <a:r>
              <a:rPr lang="en-US" sz="2100" dirty="0">
                <a:latin typeface="Calibri" pitchFamily="34" charset="0"/>
              </a:rPr>
              <a:t>health care </a:t>
            </a:r>
            <a:r>
              <a:rPr lang="en-US" sz="2100" dirty="0" smtClean="0">
                <a:latin typeface="Calibri" pitchFamily="34" charset="0"/>
              </a:rPr>
              <a:t>information</a:t>
            </a:r>
            <a:endParaRPr lang="en-US" sz="2100" dirty="0">
              <a:latin typeface="Calibri" pitchFamily="34" charset="0"/>
            </a:endParaRPr>
          </a:p>
          <a:p>
            <a:pPr lvl="1"/>
            <a:r>
              <a:rPr lang="en-US" sz="2500" dirty="0" smtClean="0">
                <a:solidFill>
                  <a:schemeClr val="tx1"/>
                </a:solidFill>
                <a:latin typeface="Calibri" pitchFamily="34" charset="0"/>
              </a:rPr>
              <a:t>Approved </a:t>
            </a:r>
            <a:r>
              <a:rPr lang="en-US" sz="2500" dirty="0">
                <a:solidFill>
                  <a:schemeClr val="tx1"/>
                </a:solidFill>
                <a:latin typeface="Calibri" pitchFamily="34" charset="0"/>
              </a:rPr>
              <a:t>by the Institutional Review Board at </a:t>
            </a:r>
            <a:r>
              <a:rPr lang="en-US" sz="2500" dirty="0" smtClean="0">
                <a:solidFill>
                  <a:schemeClr val="tx1"/>
                </a:solidFill>
                <a:latin typeface="Calibri" pitchFamily="34" charset="0"/>
              </a:rPr>
              <a:t>NDSU</a:t>
            </a:r>
          </a:p>
          <a:p>
            <a:pPr marL="457200" lvl="1" indent="0">
              <a:buNone/>
            </a:pPr>
            <a:endParaRPr lang="en-US" sz="2500" dirty="0">
              <a:latin typeface="Calibri" pitchFamily="34" charset="0"/>
            </a:endParaRPr>
          </a:p>
          <a:p>
            <a:r>
              <a:rPr lang="en-US" sz="2800" b="1" dirty="0" smtClean="0">
                <a:latin typeface="Calibri" pitchFamily="34" charset="0"/>
              </a:rPr>
              <a:t>Methodology </a:t>
            </a:r>
            <a:endParaRPr lang="en-US" sz="2800" b="1" dirty="0">
              <a:latin typeface="Calibri" pitchFamily="34" charset="0"/>
            </a:endParaRPr>
          </a:p>
          <a:p>
            <a:pPr lvl="1"/>
            <a:r>
              <a:rPr lang="en-US" sz="2500" dirty="0" smtClean="0">
                <a:latin typeface="Calibri" pitchFamily="34" charset="0"/>
              </a:rPr>
              <a:t>Residents: Mail survey to 1,500 </a:t>
            </a:r>
            <a:r>
              <a:rPr lang="en-US" sz="2500" dirty="0">
                <a:latin typeface="Calibri" pitchFamily="34" charset="0"/>
              </a:rPr>
              <a:t>randomly selected households in </a:t>
            </a:r>
            <a:r>
              <a:rPr lang="en-US" sz="2500" dirty="0" smtClean="0">
                <a:latin typeface="Calibri" pitchFamily="34" charset="0"/>
              </a:rPr>
              <a:t>F/M area</a:t>
            </a:r>
            <a:endParaRPr lang="en-US" sz="2500" dirty="0">
              <a:latin typeface="Calibri" pitchFamily="34" charset="0"/>
            </a:endParaRPr>
          </a:p>
          <a:p>
            <a:pPr lvl="2"/>
            <a:r>
              <a:rPr lang="en-US" sz="2100" dirty="0">
                <a:latin typeface="Calibri" pitchFamily="34" charset="0"/>
              </a:rPr>
              <a:t>236 completed surveys </a:t>
            </a:r>
            <a:r>
              <a:rPr lang="en-US" sz="2100" dirty="0" smtClean="0">
                <a:latin typeface="Calibri" pitchFamily="34" charset="0"/>
              </a:rPr>
              <a:t>returned for a response rate of 17%</a:t>
            </a:r>
            <a:endParaRPr lang="en-US" sz="2100" dirty="0">
              <a:latin typeface="Calibri" pitchFamily="34" charset="0"/>
            </a:endParaRPr>
          </a:p>
          <a:p>
            <a:pPr lvl="2"/>
            <a:r>
              <a:rPr lang="en-US" sz="2100" dirty="0" smtClean="0">
                <a:latin typeface="Calibri" pitchFamily="34" charset="0"/>
              </a:rPr>
              <a:t>Generalizable sample; </a:t>
            </a:r>
            <a:r>
              <a:rPr lang="en-US" sz="2100" dirty="0">
                <a:latin typeface="Calibri" pitchFamily="34" charset="0"/>
              </a:rPr>
              <a:t>confidence level of 95% </a:t>
            </a:r>
            <a:r>
              <a:rPr lang="en-US" sz="2100" dirty="0" smtClean="0">
                <a:latin typeface="Calibri" pitchFamily="34" charset="0"/>
              </a:rPr>
              <a:t>with an </a:t>
            </a:r>
            <a:r>
              <a:rPr lang="en-US" sz="2100" dirty="0">
                <a:latin typeface="Calibri" pitchFamily="34" charset="0"/>
              </a:rPr>
              <a:t>error rate of </a:t>
            </a:r>
            <a:r>
              <a:rPr lang="en-US" sz="2100" dirty="0" smtClean="0">
                <a:latin typeface="Calibri" pitchFamily="34" charset="0"/>
              </a:rPr>
              <a:t>+/- </a:t>
            </a:r>
            <a:r>
              <a:rPr lang="en-US" sz="2100" dirty="0">
                <a:latin typeface="Calibri" pitchFamily="34" charset="0"/>
              </a:rPr>
              <a:t>6</a:t>
            </a:r>
            <a:r>
              <a:rPr lang="en-US" sz="2100" dirty="0" smtClean="0">
                <a:latin typeface="Calibri" pitchFamily="34" charset="0"/>
              </a:rPr>
              <a:t>%</a:t>
            </a:r>
          </a:p>
          <a:p>
            <a:pPr marL="914400" lvl="2" indent="0">
              <a:buNone/>
            </a:pPr>
            <a:endParaRPr lang="en-US" sz="2100" dirty="0" smtClean="0">
              <a:latin typeface="Calibri" pitchFamily="34" charset="0"/>
            </a:endParaRPr>
          </a:p>
          <a:p>
            <a:pPr lvl="1"/>
            <a:r>
              <a:rPr lang="en-US" sz="2500" dirty="0" smtClean="0">
                <a:latin typeface="Calibri" pitchFamily="34" charset="0"/>
              </a:rPr>
              <a:t>Community Leaders: </a:t>
            </a:r>
            <a:r>
              <a:rPr lang="en-US" sz="1800" dirty="0" smtClean="0">
                <a:latin typeface="Calibri" pitchFamily="34" charset="0"/>
              </a:rPr>
              <a:t>(elected, nonprofit, health professionals, social workers, educators) </a:t>
            </a:r>
          </a:p>
          <a:p>
            <a:pPr lvl="2"/>
            <a:r>
              <a:rPr lang="en-US" sz="2100" dirty="0" smtClean="0">
                <a:latin typeface="Calibri" pitchFamily="34" charset="0"/>
              </a:rPr>
              <a:t>Conducted at public meeting with follow-up contacts via email</a:t>
            </a:r>
          </a:p>
          <a:p>
            <a:pPr lvl="2"/>
            <a:r>
              <a:rPr lang="en-US" sz="2100" dirty="0" smtClean="0">
                <a:latin typeface="Calibri" pitchFamily="34" charset="0"/>
              </a:rPr>
              <a:t>58 surveys completed --not generalizable of all community leaders</a:t>
            </a:r>
          </a:p>
          <a:p>
            <a:pPr marL="1371600" lvl="3" indent="0">
              <a:buNone/>
            </a:pPr>
            <a:endParaRPr lang="en-US" dirty="0">
              <a:latin typeface="Calibri" pitchFamily="34" charset="0"/>
            </a:endParaRPr>
          </a:p>
          <a:p>
            <a:pPr lvl="1"/>
            <a:endParaRPr lang="en-US" sz="2500" dirty="0">
              <a:latin typeface="Calibri" pitchFamily="34" charset="0"/>
            </a:endParaRPr>
          </a:p>
          <a:p>
            <a:pPr lvl="0"/>
            <a:endParaRPr lang="en-US" sz="2900" dirty="0" smtClean="0">
              <a:solidFill>
                <a:prstClr val="black"/>
              </a:solidFill>
              <a:latin typeface="Calibri" pitchFamily="34" charset="0"/>
            </a:endParaRPr>
          </a:p>
          <a:p>
            <a:pPr marL="457200" lvl="1" indent="0">
              <a:buNone/>
            </a:pPr>
            <a:endParaRPr lang="en-US" dirty="0" smtClean="0">
              <a:latin typeface="Calibri" pitchFamily="34" charset="0"/>
            </a:endParaRPr>
          </a:p>
          <a:p>
            <a:pPr marL="457200" lvl="1" indent="0">
              <a:buNone/>
            </a:pPr>
            <a:endParaRPr lang="en-US" dirty="0" smtClean="0">
              <a:latin typeface="Calibri" pitchFamily="34" charset="0"/>
            </a:endParaRPr>
          </a:p>
        </p:txBody>
      </p:sp>
    </p:spTree>
    <p:extLst>
      <p:ext uri="{BB962C8B-B14F-4D97-AF65-F5344CB8AC3E}">
        <p14:creationId xmlns:p14="http://schemas.microsoft.com/office/powerpoint/2010/main" val="1007594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42950" indent="-742950">
              <a:buAutoNum type="arabicPeriod"/>
            </a:pPr>
            <a:r>
              <a:rPr lang="en-US" sz="3600" b="1" dirty="0" smtClean="0">
                <a:latin typeface="Calibri" pitchFamily="34" charset="0"/>
              </a:rPr>
              <a:t>Community Assets:</a:t>
            </a:r>
          </a:p>
          <a:p>
            <a:pPr marL="0" indent="801688">
              <a:buNone/>
            </a:pPr>
            <a:r>
              <a:rPr lang="en-US" b="1" i="1" dirty="0" smtClean="0">
                <a:latin typeface="Calibri" pitchFamily="34" charset="0"/>
              </a:rPr>
              <a:t>Best Things About Our Community Regarding:</a:t>
            </a:r>
          </a:p>
          <a:p>
            <a:pPr marL="0" indent="0">
              <a:buNone/>
            </a:pPr>
            <a:endParaRPr lang="en-US" sz="1800" b="1" dirty="0" smtClean="0">
              <a:latin typeface="Calibri" pitchFamily="34" charset="0"/>
            </a:endParaRPr>
          </a:p>
          <a:p>
            <a:pPr marL="1252538" indent="-280988"/>
            <a:r>
              <a:rPr lang="en-US" dirty="0" smtClean="0">
                <a:latin typeface="Calibri" pitchFamily="34" charset="0"/>
              </a:rPr>
              <a:t>People (7)</a:t>
            </a:r>
          </a:p>
          <a:p>
            <a:pPr marL="1252538" indent="-280988"/>
            <a:r>
              <a:rPr lang="en-US" dirty="0" smtClean="0">
                <a:latin typeface="Calibri" pitchFamily="34" charset="0"/>
              </a:rPr>
              <a:t>Services and Resources (6)</a:t>
            </a:r>
          </a:p>
          <a:p>
            <a:pPr marL="1252538" indent="-280988"/>
            <a:r>
              <a:rPr lang="en-US" dirty="0" smtClean="0">
                <a:latin typeface="Calibri" pitchFamily="34" charset="0"/>
              </a:rPr>
              <a:t>Quality of Life (6)</a:t>
            </a:r>
            <a:endParaRPr lang="en-US" dirty="0">
              <a:latin typeface="Calibri" pitchFamily="34" charset="0"/>
            </a:endParaRPr>
          </a:p>
          <a:p>
            <a:pPr marL="0" indent="0">
              <a:buNone/>
            </a:pPr>
            <a:endParaRPr lang="en-US" dirty="0"/>
          </a:p>
        </p:txBody>
      </p:sp>
      <p:sp>
        <p:nvSpPr>
          <p:cNvPr id="4"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Survey Results</a:t>
            </a:r>
            <a:endParaRPr lang="en-US" b="1" dirty="0">
              <a:latin typeface="Calibri" pitchFamily="34" charset="0"/>
            </a:endParaRPr>
          </a:p>
        </p:txBody>
      </p:sp>
      <p:pic>
        <p:nvPicPr>
          <p:cNvPr id="7172" name="Picture 4" descr="C:\Users\Kay.Schwarzwalter\AppData\Local\Microsoft\Windows\Temporary Internet Files\Content.IE5\V7ZBZUH3\MC9000229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492" y="3276600"/>
            <a:ext cx="3131308" cy="3083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7847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Calibri" pitchFamily="34" charset="0"/>
              </a:rPr>
              <a:t>Residents’ level of agreement with statements about their community regarding PEOPLE</a:t>
            </a:r>
            <a:endParaRPr lang="en-US" sz="2400" b="1" dirty="0">
              <a:latin typeface="Calibri" pitchFamily="34"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828800"/>
            <a:ext cx="5701671" cy="3657600"/>
          </a:xfrm>
          <a:prstGeom prst="rect">
            <a:avLst/>
          </a:prstGeom>
          <a:ln/>
        </p:spPr>
        <p:style>
          <a:lnRef idx="2">
            <a:schemeClr val="accent3"/>
          </a:lnRef>
          <a:fillRef idx="1">
            <a:schemeClr val="lt1"/>
          </a:fillRef>
          <a:effectRef idx="0">
            <a:schemeClr val="accent3"/>
          </a:effectRef>
          <a:fontRef idx="minor">
            <a:schemeClr val="dk1"/>
          </a:fontRef>
        </p:style>
      </p:pic>
      <p:sp>
        <p:nvSpPr>
          <p:cNvPr id="12" name="Text Placeholder 11"/>
          <p:cNvSpPr>
            <a:spLocks noGrp="1"/>
          </p:cNvSpPr>
          <p:nvPr>
            <p:ph type="body" sz="half" idx="4294967295"/>
          </p:nvPr>
        </p:nvSpPr>
        <p:spPr>
          <a:xfrm>
            <a:off x="0" y="1435100"/>
            <a:ext cx="3008313" cy="4691063"/>
          </a:xfrm>
        </p:spPr>
        <p:txBody>
          <a:bodyPr>
            <a:noAutofit/>
          </a:bodyPr>
          <a:lstStyle/>
          <a:p>
            <a:pPr marL="285750" indent="-285750">
              <a:buFont typeface="Arial" pitchFamily="34" charset="0"/>
              <a:buChar char="•"/>
            </a:pPr>
            <a:endParaRPr lang="en-US" sz="1600" dirty="0" smtClean="0"/>
          </a:p>
          <a:p>
            <a:pPr marL="457200" indent="-285750">
              <a:buFont typeface="Arial" pitchFamily="34" charset="0"/>
              <a:buChar char="•"/>
            </a:pPr>
            <a:r>
              <a:rPr lang="en-US" sz="1800" b="1" dirty="0" smtClean="0">
                <a:latin typeface="Calibri" pitchFamily="34" charset="0"/>
              </a:rPr>
              <a:t>Residents agreed most that:</a:t>
            </a:r>
          </a:p>
          <a:p>
            <a:pPr marL="685800" lvl="1">
              <a:buFont typeface="Arial" pitchFamily="34" charset="0"/>
              <a:buChar char="•"/>
            </a:pPr>
            <a:r>
              <a:rPr lang="en-US" sz="1600" dirty="0" smtClean="0">
                <a:latin typeface="Calibri" pitchFamily="34" charset="0"/>
              </a:rPr>
              <a:t>People in their community are friendly, helpful, and supportive</a:t>
            </a:r>
          </a:p>
          <a:p>
            <a:pPr marL="685800" lvl="1">
              <a:buFont typeface="Arial" pitchFamily="34" charset="0"/>
              <a:buChar char="•"/>
            </a:pPr>
            <a:r>
              <a:rPr lang="en-US" sz="1600" dirty="0" smtClean="0">
                <a:latin typeface="Calibri" pitchFamily="34" charset="0"/>
              </a:rPr>
              <a:t>There is a sense of community or feeling connected to people who live here</a:t>
            </a:r>
          </a:p>
          <a:p>
            <a:pPr marL="285750" indent="-285750">
              <a:buFont typeface="Arial" pitchFamily="34" charset="0"/>
              <a:buChar char="•"/>
            </a:pPr>
            <a:endParaRPr lang="en-US" sz="1600" b="1" dirty="0" smtClean="0">
              <a:latin typeface="Calibri" pitchFamily="34" charset="0"/>
            </a:endParaRPr>
          </a:p>
          <a:p>
            <a:pPr marL="457200" indent="-285750">
              <a:buFont typeface="Arial" pitchFamily="34" charset="0"/>
              <a:buChar char="•"/>
            </a:pPr>
            <a:r>
              <a:rPr lang="en-US" sz="1800" b="1" dirty="0" smtClean="0">
                <a:latin typeface="Calibri" pitchFamily="34" charset="0"/>
              </a:rPr>
              <a:t>Residents agreed least that</a:t>
            </a:r>
            <a:r>
              <a:rPr lang="en-US" sz="1600" b="1" dirty="0" smtClean="0">
                <a:latin typeface="Calibri" pitchFamily="34" charset="0"/>
              </a:rPr>
              <a:t>:</a:t>
            </a:r>
          </a:p>
          <a:p>
            <a:pPr marL="685800" lvl="1">
              <a:buFont typeface="Arial" pitchFamily="34" charset="0"/>
              <a:buChar char="•"/>
            </a:pPr>
            <a:r>
              <a:rPr lang="en-US" sz="1600" dirty="0" smtClean="0">
                <a:latin typeface="Calibri" pitchFamily="34" charset="0"/>
              </a:rPr>
              <a:t>There is tolerance, inclusion, and open-mindedness (although still a moderate level of agreement)</a:t>
            </a:r>
          </a:p>
        </p:txBody>
      </p:sp>
    </p:spTree>
    <p:extLst>
      <p:ext uri="{BB962C8B-B14F-4D97-AF65-F5344CB8AC3E}">
        <p14:creationId xmlns:p14="http://schemas.microsoft.com/office/powerpoint/2010/main" val="255878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14400"/>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smtClean="0">
                <a:latin typeface="Calibri" pitchFamily="34" charset="0"/>
              </a:rPr>
              <a:t>Community Leaders’ level of agreement with statements about their community regarding PEOPLE</a:t>
            </a:r>
            <a:endParaRPr lang="en-US" sz="2400" b="1" dirty="0">
              <a:latin typeface="Calibri" pitchFamily="34" charset="0"/>
            </a:endParaRPr>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48000" y="1981200"/>
            <a:ext cx="5651508" cy="3505200"/>
          </a:xfrm>
          <a:prstGeom prst="rect">
            <a:avLst/>
          </a:prstGeom>
          <a:ln/>
          <a:extLst/>
        </p:spPr>
        <p:style>
          <a:lnRef idx="2">
            <a:schemeClr val="accent2"/>
          </a:lnRef>
          <a:fillRef idx="1">
            <a:schemeClr val="lt1"/>
          </a:fillRef>
          <a:effectRef idx="0">
            <a:schemeClr val="accent2"/>
          </a:effectRef>
          <a:fontRef idx="minor">
            <a:schemeClr val="dk1"/>
          </a:fontRef>
        </p:style>
      </p:pic>
      <p:sp>
        <p:nvSpPr>
          <p:cNvPr id="5" name="Text Placeholder 11"/>
          <p:cNvSpPr txBox="1">
            <a:spLocks/>
          </p:cNvSpPr>
          <p:nvPr/>
        </p:nvSpPr>
        <p:spPr>
          <a:xfrm>
            <a:off x="0" y="1435100"/>
            <a:ext cx="3008313" cy="4691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sz="1600" dirty="0" smtClean="0"/>
          </a:p>
          <a:p>
            <a:pPr marL="457200" indent="-285750"/>
            <a:r>
              <a:rPr lang="en-US" sz="1800" b="1" dirty="0" smtClean="0">
                <a:latin typeface="Calibri" pitchFamily="34" charset="0"/>
              </a:rPr>
              <a:t>Leaders agreed most that:</a:t>
            </a:r>
          </a:p>
          <a:p>
            <a:pPr marL="685800" lvl="1">
              <a:buFont typeface="Arial" pitchFamily="34" charset="0"/>
              <a:buChar char="•"/>
            </a:pPr>
            <a:r>
              <a:rPr lang="en-US" sz="1600" dirty="0" smtClean="0">
                <a:latin typeface="Calibri" pitchFamily="34" charset="0"/>
              </a:rPr>
              <a:t>People in their community are friendly, helpful, and supportive</a:t>
            </a:r>
          </a:p>
          <a:p>
            <a:pPr marL="685800" lvl="1">
              <a:buFont typeface="Arial" pitchFamily="34" charset="0"/>
              <a:buChar char="•"/>
            </a:pPr>
            <a:r>
              <a:rPr lang="en-US" sz="1600" dirty="0" smtClean="0">
                <a:latin typeface="Calibri" pitchFamily="34" charset="0"/>
              </a:rPr>
              <a:t>There is a sense of community or feeling connected to people who live here</a:t>
            </a:r>
          </a:p>
          <a:p>
            <a:pPr marL="285750" indent="-285750"/>
            <a:endParaRPr lang="en-US" sz="1600" b="1" dirty="0" smtClean="0">
              <a:latin typeface="Calibri" pitchFamily="34" charset="0"/>
            </a:endParaRPr>
          </a:p>
          <a:p>
            <a:pPr marL="457200" indent="-285750"/>
            <a:r>
              <a:rPr lang="en-US" sz="1800" b="1" dirty="0" smtClean="0">
                <a:latin typeface="Calibri" pitchFamily="34" charset="0"/>
              </a:rPr>
              <a:t>Leaders agreed least that</a:t>
            </a:r>
            <a:r>
              <a:rPr lang="en-US" sz="1600" b="1" dirty="0" smtClean="0">
                <a:latin typeface="Calibri" pitchFamily="34" charset="0"/>
              </a:rPr>
              <a:t>:</a:t>
            </a:r>
          </a:p>
          <a:p>
            <a:pPr marL="685800" lvl="1">
              <a:buFont typeface="Arial" pitchFamily="34" charset="0"/>
              <a:buChar char="•"/>
            </a:pPr>
            <a:r>
              <a:rPr lang="en-US" sz="1600" dirty="0" smtClean="0">
                <a:latin typeface="Calibri" pitchFamily="34" charset="0"/>
              </a:rPr>
              <a:t>There is tolerance, inclusion, and open-mindedness (although still a moderate level of agreement)</a:t>
            </a:r>
          </a:p>
        </p:txBody>
      </p:sp>
      <p:sp>
        <p:nvSpPr>
          <p:cNvPr id="3" name="TextBox 2"/>
          <p:cNvSpPr txBox="1"/>
          <p:nvPr/>
        </p:nvSpPr>
        <p:spPr>
          <a:xfrm>
            <a:off x="3061822" y="5759734"/>
            <a:ext cx="4661789" cy="646331"/>
          </a:xfrm>
          <a:prstGeom prst="rect">
            <a:avLst/>
          </a:prstGeom>
          <a:noFill/>
        </p:spPr>
        <p:txBody>
          <a:bodyPr wrap="none" rtlCol="0">
            <a:spAutoFit/>
          </a:bodyPr>
          <a:lstStyle/>
          <a:p>
            <a:r>
              <a:rPr lang="en-US" b="1" dirty="0" smtClean="0">
                <a:latin typeface="Calibri" pitchFamily="34" charset="0"/>
              </a:rPr>
              <a:t>Leaders had slightly higher levels of agreement</a:t>
            </a:r>
          </a:p>
          <a:p>
            <a:pPr algn="ctr"/>
            <a:r>
              <a:rPr lang="en-US" b="1" dirty="0" smtClean="0">
                <a:latin typeface="Calibri" pitchFamily="34" charset="0"/>
              </a:rPr>
              <a:t>than residents</a:t>
            </a:r>
            <a:endParaRPr lang="en-US" b="1" dirty="0">
              <a:latin typeface="Calibri" pitchFamily="34" charset="0"/>
            </a:endParaRPr>
          </a:p>
        </p:txBody>
      </p:sp>
    </p:spTree>
    <p:extLst>
      <p:ext uri="{BB962C8B-B14F-4D97-AF65-F5344CB8AC3E}">
        <p14:creationId xmlns:p14="http://schemas.microsoft.com/office/powerpoint/2010/main" val="142289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style>
          <a:lnRef idx="1">
            <a:schemeClr val="accent3"/>
          </a:lnRef>
          <a:fillRef idx="2">
            <a:schemeClr val="accent3"/>
          </a:fillRef>
          <a:effectRef idx="1">
            <a:schemeClr val="accent3"/>
          </a:effectRef>
          <a:fontRef idx="minor">
            <a:schemeClr val="dk1"/>
          </a:fontRef>
        </p:style>
        <p:txBody>
          <a:bodyPr>
            <a:noAutofit/>
          </a:bodyPr>
          <a:lstStyle/>
          <a:p>
            <a:r>
              <a:rPr lang="en-US" sz="2300" b="1" dirty="0" smtClean="0">
                <a:latin typeface="Calibri" pitchFamily="34" charset="0"/>
              </a:rPr>
              <a:t>Residents’ level of agreement with statements about their community regarding SERVICES AND RESOURCES</a:t>
            </a:r>
            <a:endParaRPr lang="en-US" sz="2300" b="1" dirty="0">
              <a:latin typeface="Calibri"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1981200"/>
            <a:ext cx="5693955" cy="33528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0" y="1447800"/>
            <a:ext cx="3008313" cy="4691063"/>
          </a:xfrm>
        </p:spPr>
        <p:txBody>
          <a:bodyPr>
            <a:noAutofit/>
          </a:bodyPr>
          <a:lstStyle/>
          <a:p>
            <a:pPr marL="285750" indent="-285750">
              <a:buFont typeface="Arial" pitchFamily="34" charset="0"/>
              <a:buChar char="•"/>
            </a:pPr>
            <a:endParaRPr lang="en-US" sz="1600" dirty="0" smtClean="0"/>
          </a:p>
          <a:p>
            <a:pPr marL="457200" indent="-285750">
              <a:buFont typeface="Arial" pitchFamily="34" charset="0"/>
              <a:buChar char="•"/>
            </a:pPr>
            <a:r>
              <a:rPr lang="en-US" sz="1800" b="1" dirty="0" smtClean="0">
                <a:latin typeface="Calibri" pitchFamily="34" charset="0"/>
              </a:rPr>
              <a:t>Residents agreed most that:</a:t>
            </a:r>
          </a:p>
          <a:p>
            <a:pPr marL="685800" lvl="1">
              <a:buFont typeface="Arial" pitchFamily="34" charset="0"/>
              <a:buChar char="•"/>
            </a:pPr>
            <a:r>
              <a:rPr lang="en-US" sz="1600" dirty="0" smtClean="0">
                <a:latin typeface="Calibri" pitchFamily="34" charset="0"/>
              </a:rPr>
              <a:t>There are quality higher education opportunities and institutions</a:t>
            </a:r>
          </a:p>
          <a:p>
            <a:pPr marL="685800" lvl="1">
              <a:buFont typeface="Arial" pitchFamily="34" charset="0"/>
              <a:buChar char="•"/>
            </a:pPr>
            <a:r>
              <a:rPr lang="en-US" sz="1600" dirty="0" smtClean="0">
                <a:latin typeface="Calibri" pitchFamily="34" charset="0"/>
              </a:rPr>
              <a:t>There are quality school systems and programs for youth</a:t>
            </a:r>
          </a:p>
          <a:p>
            <a:pPr marL="685800" lvl="1">
              <a:buFont typeface="Arial" pitchFamily="34" charset="0"/>
              <a:buChar char="•"/>
            </a:pPr>
            <a:r>
              <a:rPr lang="en-US" sz="1600" dirty="0" smtClean="0">
                <a:latin typeface="Calibri" pitchFamily="34" charset="0"/>
              </a:rPr>
              <a:t>There is quality health care</a:t>
            </a:r>
          </a:p>
          <a:p>
            <a:pPr marL="457200" indent="-285750">
              <a:buFont typeface="Arial" pitchFamily="34" charset="0"/>
              <a:buChar char="•"/>
            </a:pPr>
            <a:r>
              <a:rPr lang="en-US" sz="1800" b="1" dirty="0" smtClean="0">
                <a:latin typeface="Calibri" pitchFamily="34" charset="0"/>
              </a:rPr>
              <a:t>Residents agreed the least that:</a:t>
            </a:r>
          </a:p>
          <a:p>
            <a:pPr marL="685800" lvl="1">
              <a:buFont typeface="Arial" pitchFamily="34" charset="0"/>
              <a:buChar char="•"/>
            </a:pPr>
            <a:r>
              <a:rPr lang="en-US" sz="1600" dirty="0" smtClean="0">
                <a:latin typeface="Calibri" pitchFamily="34" charset="0"/>
              </a:rPr>
              <a:t>There is effective transportation (although still moderately high level of agreement)</a:t>
            </a:r>
            <a:endParaRPr lang="en-US" sz="1600" dirty="0">
              <a:latin typeface="Calibri" pitchFamily="34" charset="0"/>
            </a:endParaRPr>
          </a:p>
        </p:txBody>
      </p:sp>
    </p:spTree>
    <p:extLst>
      <p:ext uri="{BB962C8B-B14F-4D97-AF65-F5344CB8AC3E}">
        <p14:creationId xmlns:p14="http://schemas.microsoft.com/office/powerpoint/2010/main" val="188062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style>
          <a:lnRef idx="1">
            <a:schemeClr val="accent2"/>
          </a:lnRef>
          <a:fillRef idx="2">
            <a:schemeClr val="accent2"/>
          </a:fillRef>
          <a:effectRef idx="1">
            <a:schemeClr val="accent2"/>
          </a:effectRef>
          <a:fontRef idx="minor">
            <a:schemeClr val="dk1"/>
          </a:fontRef>
        </p:style>
        <p:txBody>
          <a:bodyPr>
            <a:noAutofit/>
          </a:bodyPr>
          <a:lstStyle/>
          <a:p>
            <a:r>
              <a:rPr lang="en-US" sz="2300" b="1" dirty="0" smtClean="0">
                <a:latin typeface="Calibri" pitchFamily="34" charset="0"/>
              </a:rPr>
              <a:t>Respondents’ level of agreement with statements about their community regarding SERVICES AND RESOURCES</a:t>
            </a:r>
            <a:endParaRPr lang="en-US" sz="2300" b="1" dirty="0">
              <a:latin typeface="Calibri" pitchFamily="34" charset="0"/>
            </a:endParaRPr>
          </a:p>
        </p:txBody>
      </p:sp>
      <p:pic>
        <p:nvPicPr>
          <p:cNvPr id="2457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932113" y="2286000"/>
            <a:ext cx="5791200" cy="3048000"/>
          </a:xfrm>
          <a:prstGeom prst="rect">
            <a:avLst/>
          </a:prstGeom>
          <a:ln/>
          <a:extLst/>
        </p:spPr>
        <p:style>
          <a:lnRef idx="2">
            <a:schemeClr val="accent2"/>
          </a:lnRef>
          <a:fillRef idx="1">
            <a:schemeClr val="lt1"/>
          </a:fillRef>
          <a:effectRef idx="0">
            <a:schemeClr val="accent2"/>
          </a:effectRef>
          <a:fontRef idx="minor">
            <a:schemeClr val="dk1"/>
          </a:fontRef>
        </p:style>
      </p:pic>
      <p:sp>
        <p:nvSpPr>
          <p:cNvPr id="5" name="Text Placeholder 3"/>
          <p:cNvSpPr txBox="1">
            <a:spLocks/>
          </p:cNvSpPr>
          <p:nvPr/>
        </p:nvSpPr>
        <p:spPr>
          <a:xfrm>
            <a:off x="-76200" y="1219200"/>
            <a:ext cx="3008313" cy="48434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en-US" sz="1600" dirty="0" smtClean="0"/>
          </a:p>
          <a:p>
            <a:pPr marL="457200" indent="-285750"/>
            <a:r>
              <a:rPr lang="en-US" sz="1800" b="1" dirty="0" smtClean="0">
                <a:latin typeface="Calibri" pitchFamily="34" charset="0"/>
              </a:rPr>
              <a:t>Leaders agreed most that:</a:t>
            </a:r>
          </a:p>
          <a:p>
            <a:pPr marL="685800" lvl="1">
              <a:buFont typeface="Arial" pitchFamily="34" charset="0"/>
              <a:buChar char="•"/>
            </a:pPr>
            <a:r>
              <a:rPr lang="en-US" sz="1600" dirty="0" smtClean="0">
                <a:latin typeface="Calibri" pitchFamily="34" charset="0"/>
              </a:rPr>
              <a:t>There are quality higher education opportunities and institutions</a:t>
            </a:r>
          </a:p>
          <a:p>
            <a:pPr marL="685800" lvl="1">
              <a:buFont typeface="Arial" pitchFamily="34" charset="0"/>
              <a:buChar char="•"/>
            </a:pPr>
            <a:r>
              <a:rPr lang="en-US" sz="1600" dirty="0" smtClean="0">
                <a:latin typeface="Calibri" pitchFamily="34" charset="0"/>
              </a:rPr>
              <a:t>There are quality school systems and programs for youth</a:t>
            </a:r>
          </a:p>
          <a:p>
            <a:pPr marL="685800" lvl="1">
              <a:buFont typeface="Arial" pitchFamily="34" charset="0"/>
              <a:buChar char="•"/>
            </a:pPr>
            <a:r>
              <a:rPr lang="en-US" sz="1600" dirty="0" smtClean="0">
                <a:latin typeface="Calibri" pitchFamily="34" charset="0"/>
              </a:rPr>
              <a:t>There is quality health care</a:t>
            </a:r>
          </a:p>
          <a:p>
            <a:pPr marL="285750" indent="-285750"/>
            <a:endParaRPr lang="en-US" sz="1600" b="1" dirty="0" smtClean="0"/>
          </a:p>
          <a:p>
            <a:pPr marL="457200" indent="-285750"/>
            <a:r>
              <a:rPr lang="en-US" sz="1800" b="1" dirty="0" smtClean="0">
                <a:latin typeface="Calibri" pitchFamily="34" charset="0"/>
              </a:rPr>
              <a:t>Leaders agreed the least that:</a:t>
            </a:r>
          </a:p>
          <a:p>
            <a:pPr marL="685800" lvl="1">
              <a:buFont typeface="Arial" pitchFamily="34" charset="0"/>
              <a:buChar char="•"/>
            </a:pPr>
            <a:r>
              <a:rPr lang="en-US" sz="1600" dirty="0" smtClean="0">
                <a:latin typeface="Calibri" pitchFamily="34" charset="0"/>
              </a:rPr>
              <a:t>There is effective transportation (although still moderately high level of agreement)</a:t>
            </a:r>
            <a:endParaRPr lang="en-US" sz="1600" dirty="0">
              <a:latin typeface="Calibri" pitchFamily="34" charset="0"/>
            </a:endParaRPr>
          </a:p>
        </p:txBody>
      </p:sp>
      <p:sp>
        <p:nvSpPr>
          <p:cNvPr id="6" name="TextBox 5"/>
          <p:cNvSpPr txBox="1"/>
          <p:nvPr/>
        </p:nvSpPr>
        <p:spPr>
          <a:xfrm>
            <a:off x="3061822" y="5534288"/>
            <a:ext cx="4661789" cy="646331"/>
          </a:xfrm>
          <a:prstGeom prst="rect">
            <a:avLst/>
          </a:prstGeom>
          <a:noFill/>
        </p:spPr>
        <p:txBody>
          <a:bodyPr wrap="none" rtlCol="0">
            <a:spAutoFit/>
          </a:bodyPr>
          <a:lstStyle/>
          <a:p>
            <a:r>
              <a:rPr lang="en-US" b="1" dirty="0" smtClean="0">
                <a:latin typeface="Calibri" pitchFamily="34" charset="0"/>
              </a:rPr>
              <a:t>Leaders had slightly higher levels of agreement</a:t>
            </a:r>
          </a:p>
          <a:p>
            <a:pPr algn="ctr"/>
            <a:r>
              <a:rPr lang="en-US" b="1" dirty="0" smtClean="0">
                <a:latin typeface="Calibri" pitchFamily="34" charset="0"/>
              </a:rPr>
              <a:t> than residents</a:t>
            </a:r>
            <a:endParaRPr lang="en-US" b="1" dirty="0">
              <a:latin typeface="Calibri" pitchFamily="34" charset="0"/>
            </a:endParaRPr>
          </a:p>
        </p:txBody>
      </p:sp>
    </p:spTree>
    <p:extLst>
      <p:ext uri="{BB962C8B-B14F-4D97-AF65-F5344CB8AC3E}">
        <p14:creationId xmlns:p14="http://schemas.microsoft.com/office/powerpoint/2010/main" val="2921139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1828800"/>
            <a:ext cx="5714999" cy="3429000"/>
          </a:xfrm>
          <a:prstGeom prst="rect">
            <a:avLst/>
          </a:prstGeom>
          <a:ln/>
          <a:extLst/>
        </p:spPr>
        <p:style>
          <a:lnRef idx="2">
            <a:schemeClr val="accent3"/>
          </a:lnRef>
          <a:fillRef idx="1">
            <a:schemeClr val="lt1"/>
          </a:fillRef>
          <a:effectRef idx="0">
            <a:schemeClr val="accent3"/>
          </a:effectRef>
          <a:fontRef idx="minor">
            <a:schemeClr val="dk1"/>
          </a:fontRef>
        </p:style>
      </p:pic>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oAutofit/>
          </a:bodyPr>
          <a:lstStyle/>
          <a:p>
            <a:r>
              <a:rPr lang="en-US" sz="2400" b="1" dirty="0" smtClean="0">
                <a:latin typeface="Calibri" pitchFamily="34" charset="0"/>
              </a:rPr>
              <a:t>Residents’ level of agreement with statements about their community regarding QUALITY OF LIFE</a:t>
            </a:r>
            <a:endParaRPr lang="en-US" sz="2400" b="1" dirty="0">
              <a:latin typeface="Calibri" pitchFamily="34" charset="0"/>
            </a:endParaRPr>
          </a:p>
        </p:txBody>
      </p:sp>
      <p:sp>
        <p:nvSpPr>
          <p:cNvPr id="4" name="Text Placeholder 3"/>
          <p:cNvSpPr>
            <a:spLocks noGrp="1"/>
          </p:cNvSpPr>
          <p:nvPr>
            <p:ph type="body" sz="half" idx="4294967295"/>
          </p:nvPr>
        </p:nvSpPr>
        <p:spPr>
          <a:xfrm>
            <a:off x="0" y="1435100"/>
            <a:ext cx="3008313" cy="4691063"/>
          </a:xfrm>
        </p:spPr>
        <p:txBody>
          <a:bodyPr>
            <a:normAutofit/>
          </a:bodyPr>
          <a:lstStyle/>
          <a:p>
            <a:pPr marL="285750" indent="-285750">
              <a:buFont typeface="Arial" pitchFamily="34" charset="0"/>
              <a:buChar char="•"/>
            </a:pPr>
            <a:endParaRPr lang="en-US" sz="1600" dirty="0" smtClean="0"/>
          </a:p>
          <a:p>
            <a:pPr marL="457200" indent="-285750">
              <a:buFont typeface="Arial" pitchFamily="34" charset="0"/>
              <a:buChar char="•"/>
            </a:pPr>
            <a:r>
              <a:rPr lang="en-US" sz="1800" b="1" dirty="0" smtClean="0">
                <a:latin typeface="Calibri" pitchFamily="34" charset="0"/>
              </a:rPr>
              <a:t>Residents agreed most that:</a:t>
            </a:r>
          </a:p>
          <a:p>
            <a:pPr marL="685800" lvl="1">
              <a:buFont typeface="Arial" pitchFamily="34" charset="0"/>
              <a:buChar char="•"/>
            </a:pPr>
            <a:r>
              <a:rPr lang="en-US" sz="1600" dirty="0" smtClean="0">
                <a:latin typeface="Calibri" pitchFamily="34" charset="0"/>
              </a:rPr>
              <a:t>Their community is a good place to raise kids</a:t>
            </a:r>
          </a:p>
          <a:p>
            <a:pPr marL="685800" lvl="1">
              <a:buFont typeface="Arial" pitchFamily="34" charset="0"/>
              <a:buChar char="•"/>
            </a:pPr>
            <a:r>
              <a:rPr lang="en-US" sz="1600" dirty="0" smtClean="0">
                <a:latin typeface="Calibri" pitchFamily="34" charset="0"/>
              </a:rPr>
              <a:t>Their community is a healthy place to live</a:t>
            </a:r>
          </a:p>
          <a:p>
            <a:pPr marL="285750" indent="-285750">
              <a:buFont typeface="Arial" pitchFamily="34" charset="0"/>
              <a:buChar char="•"/>
            </a:pPr>
            <a:endParaRPr lang="en-US" sz="1600" b="1" dirty="0" smtClean="0">
              <a:latin typeface="Calibri" pitchFamily="34" charset="0"/>
            </a:endParaRPr>
          </a:p>
          <a:p>
            <a:pPr marL="457200" indent="-285750">
              <a:buFont typeface="Arial" pitchFamily="34" charset="0"/>
              <a:buChar char="•"/>
            </a:pPr>
            <a:r>
              <a:rPr lang="en-US" sz="1800" b="1" dirty="0" smtClean="0">
                <a:latin typeface="Calibri" pitchFamily="34" charset="0"/>
              </a:rPr>
              <a:t>Residents agreed least that:</a:t>
            </a:r>
          </a:p>
          <a:p>
            <a:pPr marL="457200" indent="-285750">
              <a:buFont typeface="Arial" pitchFamily="34" charset="0"/>
              <a:buChar char="•"/>
            </a:pPr>
            <a:r>
              <a:rPr lang="en-US" sz="1600" dirty="0" smtClean="0">
                <a:latin typeface="Calibri" pitchFamily="34" charset="0"/>
              </a:rPr>
              <a:t>Their community is a safe place to live and has little or no crime (although still a moderately high level of agreement)</a:t>
            </a:r>
            <a:endParaRPr lang="en-US" sz="1600" dirty="0">
              <a:latin typeface="Calibri" pitchFamily="34" charset="0"/>
            </a:endParaRPr>
          </a:p>
        </p:txBody>
      </p:sp>
    </p:spTree>
    <p:extLst>
      <p:ext uri="{BB962C8B-B14F-4D97-AF65-F5344CB8AC3E}">
        <p14:creationId xmlns:p14="http://schemas.microsoft.com/office/powerpoint/2010/main" val="2232268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600" dirty="0" smtClean="0">
                <a:latin typeface="Calibri" pitchFamily="34" charset="0"/>
              </a:rPr>
              <a:t>Fargo Cass Public Health Director</a:t>
            </a:r>
            <a:endParaRPr lang="en-US" sz="3600" dirty="0">
              <a:latin typeface="Calibri" pitchFamily="34" charset="0"/>
            </a:endParaRPr>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Ruth Bachmeier, MSN, RN</a:t>
            </a:r>
            <a:endParaRPr lang="en-US" b="1" dirty="0">
              <a:solidFill>
                <a:schemeClr val="accent3"/>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smtClean="0">
                <a:latin typeface="Calibri" pitchFamily="34" charset="0"/>
              </a:rPr>
              <a:t>Respondents’ level of agreement with statements about their community regarding QUALITY OF LIFE</a:t>
            </a:r>
            <a:endParaRPr lang="en-US" sz="2400" b="1" dirty="0">
              <a:latin typeface="Calibri" pitchFamily="34" charset="0"/>
            </a:endParaRP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2514600"/>
            <a:ext cx="5880108" cy="3200400"/>
          </a:xfrm>
          <a:prstGeom prst="rect">
            <a:avLst/>
          </a:prstGeom>
          <a:ln/>
          <a:extLst/>
        </p:spPr>
        <p:style>
          <a:lnRef idx="2">
            <a:schemeClr val="accent2"/>
          </a:lnRef>
          <a:fillRef idx="1">
            <a:schemeClr val="lt1"/>
          </a:fillRef>
          <a:effectRef idx="0">
            <a:schemeClr val="accent2"/>
          </a:effectRef>
          <a:fontRef idx="minor">
            <a:schemeClr val="dk1"/>
          </a:fontRef>
        </p:style>
      </p:pic>
      <p:sp>
        <p:nvSpPr>
          <p:cNvPr id="4" name="Text Placeholder 3"/>
          <p:cNvSpPr>
            <a:spLocks noGrp="1"/>
          </p:cNvSpPr>
          <p:nvPr>
            <p:ph type="body" sz="half" idx="4294967295"/>
          </p:nvPr>
        </p:nvSpPr>
        <p:spPr>
          <a:xfrm>
            <a:off x="152400" y="1447800"/>
            <a:ext cx="2895600" cy="4691063"/>
          </a:xfrm>
        </p:spPr>
        <p:txBody>
          <a:bodyPr/>
          <a:lstStyle/>
          <a:p>
            <a:pPr marL="285750" indent="-285750">
              <a:buFont typeface="Arial" pitchFamily="34" charset="0"/>
              <a:buChar char="•"/>
            </a:pPr>
            <a:endParaRPr lang="en-US" sz="2000" b="1" dirty="0" smtClean="0"/>
          </a:p>
          <a:p>
            <a:pPr marL="285750" indent="-285750">
              <a:buFont typeface="Arial" pitchFamily="34" charset="0"/>
              <a:buChar char="•"/>
            </a:pPr>
            <a:r>
              <a:rPr lang="en-US" sz="2000" b="1" dirty="0" smtClean="0">
                <a:latin typeface="Calibri" pitchFamily="34" charset="0"/>
              </a:rPr>
              <a:t>Leaders agreed most that</a:t>
            </a:r>
          </a:p>
          <a:p>
            <a:pPr marL="742950" lvl="1" indent="-285750">
              <a:buFont typeface="Arial" pitchFamily="34" charset="0"/>
              <a:buChar char="•"/>
            </a:pPr>
            <a:r>
              <a:rPr lang="en-US" sz="1800" dirty="0">
                <a:latin typeface="Calibri" pitchFamily="34" charset="0"/>
              </a:rPr>
              <a:t>C</a:t>
            </a:r>
            <a:r>
              <a:rPr lang="en-US" sz="1800" dirty="0" smtClean="0">
                <a:latin typeface="Calibri" pitchFamily="34" charset="0"/>
              </a:rPr>
              <a:t>ommunity is a good place to raise kids</a:t>
            </a:r>
          </a:p>
          <a:p>
            <a:pPr marL="742950" lvl="1" indent="-285750">
              <a:buFont typeface="Arial" pitchFamily="34" charset="0"/>
              <a:buChar char="•"/>
            </a:pPr>
            <a:r>
              <a:rPr lang="en-US" sz="1800" dirty="0" smtClean="0">
                <a:latin typeface="Calibri" pitchFamily="34" charset="0"/>
              </a:rPr>
              <a:t>High level of agreement with remaining</a:t>
            </a:r>
          </a:p>
          <a:p>
            <a:pPr marL="0" indent="0">
              <a:buNone/>
            </a:pPr>
            <a:endParaRPr lang="en-US" dirty="0"/>
          </a:p>
        </p:txBody>
      </p:sp>
      <p:sp>
        <p:nvSpPr>
          <p:cNvPr id="5" name="TextBox 4"/>
          <p:cNvSpPr txBox="1"/>
          <p:nvPr/>
        </p:nvSpPr>
        <p:spPr>
          <a:xfrm>
            <a:off x="2743200" y="5867400"/>
            <a:ext cx="4852098" cy="646331"/>
          </a:xfrm>
          <a:prstGeom prst="rect">
            <a:avLst/>
          </a:prstGeom>
          <a:noFill/>
        </p:spPr>
        <p:txBody>
          <a:bodyPr wrap="none" rtlCol="0">
            <a:spAutoFit/>
          </a:bodyPr>
          <a:lstStyle/>
          <a:p>
            <a:r>
              <a:rPr lang="en-US" b="1" dirty="0" smtClean="0">
                <a:latin typeface="Calibri" pitchFamily="34" charset="0"/>
              </a:rPr>
              <a:t>Leaders had distinctly higher levels of agreement</a:t>
            </a:r>
          </a:p>
          <a:p>
            <a:pPr algn="ctr"/>
            <a:r>
              <a:rPr lang="en-US" b="1" dirty="0" smtClean="0">
                <a:latin typeface="Calibri" pitchFamily="34" charset="0"/>
              </a:rPr>
              <a:t> than residents</a:t>
            </a:r>
            <a:endParaRPr lang="en-US" b="1" dirty="0">
              <a:latin typeface="Calibri" pitchFamily="34" charset="0"/>
            </a:endParaRPr>
          </a:p>
        </p:txBody>
      </p:sp>
    </p:spTree>
    <p:extLst>
      <p:ext uri="{BB962C8B-B14F-4D97-AF65-F5344CB8AC3E}">
        <p14:creationId xmlns:p14="http://schemas.microsoft.com/office/powerpoint/2010/main" val="3796831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latin typeface="Calibri" pitchFamily="34" charset="0"/>
              </a:rPr>
              <a:t>2. General Community Concerns regarding</a:t>
            </a:r>
          </a:p>
          <a:p>
            <a:pPr marL="519113" indent="395288"/>
            <a:r>
              <a:rPr lang="en-US" sz="2400" dirty="0" smtClean="0">
                <a:latin typeface="Calibri" pitchFamily="34" charset="0"/>
              </a:rPr>
              <a:t>Economic Issues (8)</a:t>
            </a:r>
          </a:p>
          <a:p>
            <a:pPr marL="519113" indent="395288"/>
            <a:r>
              <a:rPr lang="en-US" sz="2400" dirty="0" smtClean="0">
                <a:latin typeface="Calibri" pitchFamily="34" charset="0"/>
              </a:rPr>
              <a:t>Transportation (6)</a:t>
            </a:r>
          </a:p>
          <a:p>
            <a:pPr marL="519113" indent="395288"/>
            <a:r>
              <a:rPr lang="en-US" sz="2400" dirty="0" smtClean="0">
                <a:latin typeface="Calibri" pitchFamily="34" charset="0"/>
              </a:rPr>
              <a:t>Environment (4)</a:t>
            </a:r>
          </a:p>
          <a:p>
            <a:pPr marL="519113" indent="395288"/>
            <a:r>
              <a:rPr lang="en-US" sz="2400" dirty="0" smtClean="0">
                <a:latin typeface="Calibri" pitchFamily="34" charset="0"/>
              </a:rPr>
              <a:t>Children and Youth (7)</a:t>
            </a:r>
          </a:p>
          <a:p>
            <a:pPr marL="519113" indent="395288"/>
            <a:r>
              <a:rPr lang="en-US" sz="2400" dirty="0" smtClean="0">
                <a:latin typeface="Calibri" pitchFamily="34" charset="0"/>
              </a:rPr>
              <a:t>Aging Population (5)</a:t>
            </a:r>
          </a:p>
          <a:p>
            <a:pPr marL="519113" indent="395288"/>
            <a:r>
              <a:rPr lang="en-US" sz="2400" dirty="0" smtClean="0">
                <a:latin typeface="Calibri" pitchFamily="34" charset="0"/>
              </a:rPr>
              <a:t>Safety (6)</a:t>
            </a:r>
          </a:p>
          <a:p>
            <a:pPr marL="519113" indent="395288">
              <a:buNone/>
            </a:pPr>
            <a:endParaRPr lang="en-US" sz="2400" dirty="0" smtClean="0">
              <a:latin typeface="Calibri" pitchFamily="34" charset="0"/>
            </a:endParaRPr>
          </a:p>
          <a:p>
            <a:pPr marL="519113" indent="112713">
              <a:buNone/>
            </a:pPr>
            <a:r>
              <a:rPr lang="en-US" sz="2400" dirty="0" smtClean="0">
                <a:latin typeface="Calibri" pitchFamily="34" charset="0"/>
              </a:rPr>
              <a:t>Total of 36 indicators </a:t>
            </a:r>
          </a:p>
          <a:p>
            <a:endParaRPr lang="en-US" sz="2800" dirty="0"/>
          </a:p>
          <a:p>
            <a:pPr marL="0" indent="0">
              <a:buNone/>
            </a:pPr>
            <a:endParaRPr lang="en-US" dirty="0"/>
          </a:p>
        </p:txBody>
      </p:sp>
      <p:sp>
        <p:nvSpPr>
          <p:cNvPr id="4"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Survey Result</a:t>
            </a:r>
            <a:r>
              <a:rPr lang="en-US" b="1" dirty="0" smtClean="0"/>
              <a:t>s</a:t>
            </a:r>
            <a:endParaRPr lang="en-US" b="1" dirty="0"/>
          </a:p>
        </p:txBody>
      </p:sp>
    </p:spTree>
    <p:extLst>
      <p:ext uri="{BB962C8B-B14F-4D97-AF65-F5344CB8AC3E}">
        <p14:creationId xmlns:p14="http://schemas.microsoft.com/office/powerpoint/2010/main" val="568378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t>Key Findings</a:t>
            </a:r>
            <a:endParaRPr lang="en-US" b="1" dirty="0"/>
          </a:p>
        </p:txBody>
      </p:sp>
      <p:sp>
        <p:nvSpPr>
          <p:cNvPr id="3" name="Content Placeholder 2"/>
          <p:cNvSpPr>
            <a:spLocks noGrp="1"/>
          </p:cNvSpPr>
          <p:nvPr>
            <p:ph sz="half" idx="4294967295"/>
          </p:nvPr>
        </p:nvSpPr>
        <p:spPr>
          <a:xfrm>
            <a:off x="228600" y="1600200"/>
            <a:ext cx="4038600" cy="1371600"/>
          </a:xfrm>
        </p:spPr>
        <p:txBody>
          <a:bodyPr>
            <a:normAutofit/>
          </a:bodyPr>
          <a:lstStyle/>
          <a:p>
            <a:pPr marL="0" indent="0">
              <a:buNone/>
            </a:pPr>
            <a:r>
              <a:rPr lang="en-US" sz="3800" b="1" dirty="0" smtClean="0">
                <a:latin typeface="Calibri" pitchFamily="34" charset="0"/>
              </a:rPr>
              <a:t>Concerns about:</a:t>
            </a:r>
            <a:endParaRPr lang="en-US" sz="3800" b="1" dirty="0">
              <a:latin typeface="Calibri" pitchFamily="34" charset="0"/>
            </a:endParaRPr>
          </a:p>
          <a:p>
            <a:r>
              <a:rPr lang="en-US" sz="2900" b="1" dirty="0" smtClean="0">
                <a:latin typeface="Calibri" pitchFamily="34" charset="0"/>
              </a:rPr>
              <a:t>The </a:t>
            </a:r>
            <a:r>
              <a:rPr lang="en-US" sz="2900" b="1" dirty="0">
                <a:latin typeface="Calibri" pitchFamily="34" charset="0"/>
              </a:rPr>
              <a:t>aging population</a:t>
            </a:r>
          </a:p>
          <a:p>
            <a:pPr lvl="1"/>
            <a:endParaRPr lang="en-US" sz="2100" dirty="0" smtClean="0"/>
          </a:p>
          <a:p>
            <a:pPr lvl="1"/>
            <a:endParaRPr lang="en-US" sz="2100" dirty="0"/>
          </a:p>
          <a:p>
            <a:pPr lvl="1"/>
            <a:endParaRPr lang="en-US" sz="2100" dirty="0" smtClean="0"/>
          </a:p>
          <a:p>
            <a:pPr lvl="1"/>
            <a:endParaRPr lang="en-US" sz="2100" dirty="0"/>
          </a:p>
          <a:p>
            <a:pPr lvl="1"/>
            <a:endParaRPr lang="en-US" sz="2100" dirty="0" smtClean="0"/>
          </a:p>
          <a:p>
            <a:pPr lvl="1"/>
            <a:endParaRPr lang="en-US" sz="2100" dirty="0"/>
          </a:p>
          <a:p>
            <a:endParaRPr lang="en-US" dirty="0"/>
          </a:p>
        </p:txBody>
      </p:sp>
      <p:pic>
        <p:nvPicPr>
          <p:cNvPr id="1027" name="Picture 3" descr="C:\Users\Kay.Schwarzwalter\AppData\Local\Microsoft\Windows\Temporary Internet Files\Content.IE5\2KX9ZR1W\MP9004444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76400"/>
            <a:ext cx="3870207"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113714" y="4419599"/>
            <a:ext cx="8801686" cy="1661993"/>
          </a:xfrm>
          <a:prstGeom prst="rect">
            <a:avLst/>
          </a:prstGeom>
          <a:noFill/>
        </p:spPr>
        <p:txBody>
          <a:bodyPr wrap="square" rtlCol="0">
            <a:spAutoFit/>
          </a:bodyPr>
          <a:lstStyle/>
          <a:p>
            <a:pPr lvl="1"/>
            <a:r>
              <a:rPr lang="en-US" sz="2100" dirty="0"/>
              <a:t> </a:t>
            </a:r>
            <a:r>
              <a:rPr lang="en-US" sz="2100" dirty="0" smtClean="0"/>
              <a:t>                                                                                  </a:t>
            </a:r>
            <a:r>
              <a:rPr lang="en-US" dirty="0" smtClean="0">
                <a:latin typeface="Calibri" pitchFamily="34" charset="0"/>
              </a:rPr>
              <a:t>Mean:  </a:t>
            </a:r>
            <a:r>
              <a:rPr lang="en-US" u="sng" dirty="0" smtClean="0">
                <a:latin typeface="Calibri" pitchFamily="34" charset="0"/>
              </a:rPr>
              <a:t>Residents</a:t>
            </a:r>
            <a:r>
              <a:rPr lang="en-US" dirty="0" smtClean="0">
                <a:latin typeface="Calibri" pitchFamily="34" charset="0"/>
              </a:rPr>
              <a:t>   </a:t>
            </a:r>
            <a:r>
              <a:rPr lang="en-US" u="sng" dirty="0" smtClean="0">
                <a:latin typeface="Calibri" pitchFamily="34" charset="0"/>
              </a:rPr>
              <a:t>Leaders</a:t>
            </a:r>
          </a:p>
          <a:p>
            <a:r>
              <a:rPr lang="en-US" sz="2100" dirty="0" smtClean="0">
                <a:latin typeface="Calibri" pitchFamily="34" charset="0"/>
              </a:rPr>
              <a:t>Availability/cost </a:t>
            </a:r>
            <a:r>
              <a:rPr lang="en-US" sz="2100" dirty="0">
                <a:latin typeface="Calibri" pitchFamily="34" charset="0"/>
              </a:rPr>
              <a:t>of long-term care </a:t>
            </a:r>
            <a:r>
              <a:rPr lang="en-US" sz="2100" dirty="0" smtClean="0">
                <a:latin typeface="Calibri" pitchFamily="34" charset="0"/>
              </a:rPr>
              <a:t>			         </a:t>
            </a:r>
            <a:r>
              <a:rPr lang="en-US" dirty="0" smtClean="0">
                <a:latin typeface="Calibri" pitchFamily="34" charset="0"/>
              </a:rPr>
              <a:t>   3.66        3.91</a:t>
            </a:r>
            <a:endParaRPr lang="en-US" dirty="0">
              <a:latin typeface="Calibri" pitchFamily="34" charset="0"/>
            </a:endParaRPr>
          </a:p>
          <a:p>
            <a:r>
              <a:rPr lang="en-US" sz="2100" dirty="0">
                <a:latin typeface="Calibri" pitchFamily="34" charset="0"/>
              </a:rPr>
              <a:t>Availability of resources to help elderly stay in their </a:t>
            </a:r>
            <a:r>
              <a:rPr lang="en-US" sz="2100" dirty="0" smtClean="0">
                <a:latin typeface="Calibri" pitchFamily="34" charset="0"/>
              </a:rPr>
              <a:t>homes  </a:t>
            </a:r>
            <a:r>
              <a:rPr lang="en-US" dirty="0" smtClean="0">
                <a:latin typeface="Calibri" pitchFamily="34" charset="0"/>
              </a:rPr>
              <a:t>            3.56        </a:t>
            </a:r>
            <a:r>
              <a:rPr lang="en-US" dirty="0">
                <a:latin typeface="Calibri" pitchFamily="34" charset="0"/>
              </a:rPr>
              <a:t>3.89</a:t>
            </a:r>
          </a:p>
          <a:p>
            <a:r>
              <a:rPr lang="en-US" sz="2100" dirty="0">
                <a:latin typeface="Calibri" pitchFamily="34" charset="0"/>
              </a:rPr>
              <a:t>Availability of resources for </a:t>
            </a:r>
            <a:r>
              <a:rPr lang="en-US" sz="2100" dirty="0" smtClean="0">
                <a:latin typeface="Calibri" pitchFamily="34" charset="0"/>
              </a:rPr>
              <a:t>family/friends </a:t>
            </a:r>
            <a:r>
              <a:rPr lang="en-US" sz="2100" dirty="0">
                <a:latin typeface="Calibri" pitchFamily="34" charset="0"/>
              </a:rPr>
              <a:t>caring for </a:t>
            </a:r>
            <a:r>
              <a:rPr lang="en-US" sz="2100" dirty="0" smtClean="0">
                <a:latin typeface="Calibri" pitchFamily="34" charset="0"/>
              </a:rPr>
              <a:t>elders            </a:t>
            </a:r>
            <a:r>
              <a:rPr lang="en-US" dirty="0" smtClean="0">
                <a:latin typeface="Calibri" pitchFamily="34" charset="0"/>
              </a:rPr>
              <a:t>3.53</a:t>
            </a:r>
            <a:r>
              <a:rPr lang="en-US" sz="2100" dirty="0" smtClean="0">
                <a:latin typeface="Calibri" pitchFamily="34" charset="0"/>
              </a:rPr>
              <a:t>       </a:t>
            </a:r>
            <a:r>
              <a:rPr lang="en-US" dirty="0">
                <a:latin typeface="Calibri" pitchFamily="34" charset="0"/>
              </a:rPr>
              <a:t>3.86</a:t>
            </a:r>
          </a:p>
          <a:p>
            <a:endParaRPr lang="en-US" dirty="0"/>
          </a:p>
        </p:txBody>
      </p:sp>
    </p:spTree>
    <p:extLst>
      <p:ext uri="{BB962C8B-B14F-4D97-AF65-F5344CB8AC3E}">
        <p14:creationId xmlns:p14="http://schemas.microsoft.com/office/powerpoint/2010/main" val="2965400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6751"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Key Findings</a:t>
            </a:r>
            <a:endParaRPr lang="en-US" b="1" dirty="0">
              <a:latin typeface="Calibri" pitchFamily="34" charset="0"/>
            </a:endParaRPr>
          </a:p>
        </p:txBody>
      </p:sp>
      <p:sp>
        <p:nvSpPr>
          <p:cNvPr id="3" name="Content Placeholder 2"/>
          <p:cNvSpPr>
            <a:spLocks noGrp="1"/>
          </p:cNvSpPr>
          <p:nvPr>
            <p:ph sz="half" idx="4294967295"/>
          </p:nvPr>
        </p:nvSpPr>
        <p:spPr>
          <a:xfrm>
            <a:off x="228600" y="1600201"/>
            <a:ext cx="4038600" cy="1371600"/>
          </a:xfrm>
        </p:spPr>
        <p:txBody>
          <a:bodyPr>
            <a:normAutofit/>
          </a:bodyPr>
          <a:lstStyle/>
          <a:p>
            <a:pPr marL="0" indent="0">
              <a:buNone/>
            </a:pPr>
            <a:r>
              <a:rPr lang="en-US" sz="3800" b="1" dirty="0" smtClean="0">
                <a:latin typeface="Calibri" pitchFamily="34" charset="0"/>
              </a:rPr>
              <a:t>Concerns about:</a:t>
            </a:r>
            <a:endParaRPr lang="en-US" sz="3800" b="1" dirty="0">
              <a:latin typeface="Calibri" pitchFamily="34" charset="0"/>
            </a:endParaRPr>
          </a:p>
          <a:p>
            <a:r>
              <a:rPr lang="en-US" sz="2900" b="1" dirty="0" smtClean="0">
                <a:latin typeface="Calibri" pitchFamily="34" charset="0"/>
              </a:rPr>
              <a:t>Safety issues</a:t>
            </a:r>
            <a:endParaRPr lang="en-US" sz="2900" b="1" dirty="0">
              <a:latin typeface="Calibri" pitchFamily="34" charset="0"/>
            </a:endParaRPr>
          </a:p>
          <a:p>
            <a:pPr lvl="1"/>
            <a:endParaRPr lang="en-US" sz="2100" dirty="0" smtClean="0"/>
          </a:p>
          <a:p>
            <a:pPr lvl="1"/>
            <a:endParaRPr lang="en-US" sz="2100" dirty="0"/>
          </a:p>
          <a:p>
            <a:pPr lvl="1"/>
            <a:endParaRPr lang="en-US" sz="2100" dirty="0" smtClean="0"/>
          </a:p>
          <a:p>
            <a:pPr lvl="1"/>
            <a:endParaRPr lang="en-US" sz="2100" dirty="0" smtClean="0"/>
          </a:p>
          <a:p>
            <a:pPr lvl="1"/>
            <a:endParaRPr lang="en-US" sz="2100" dirty="0"/>
          </a:p>
          <a:p>
            <a:pPr lvl="1"/>
            <a:endParaRPr lang="en-US" sz="2100" dirty="0" smtClean="0"/>
          </a:p>
          <a:p>
            <a:pPr lvl="1"/>
            <a:endParaRPr lang="en-US" sz="2100" dirty="0"/>
          </a:p>
          <a:p>
            <a:endParaRPr lang="en-US" dirty="0"/>
          </a:p>
        </p:txBody>
      </p:sp>
      <p:sp>
        <p:nvSpPr>
          <p:cNvPr id="2" name="TextBox 1"/>
          <p:cNvSpPr txBox="1"/>
          <p:nvPr/>
        </p:nvSpPr>
        <p:spPr>
          <a:xfrm>
            <a:off x="136751" y="3882655"/>
            <a:ext cx="8801686" cy="2908489"/>
          </a:xfrm>
          <a:prstGeom prst="rect">
            <a:avLst/>
          </a:prstGeom>
          <a:noFill/>
        </p:spPr>
        <p:txBody>
          <a:bodyPr wrap="square" rtlCol="0">
            <a:spAutoFit/>
          </a:bodyPr>
          <a:lstStyle/>
          <a:p>
            <a:pPr lvl="1"/>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Mean:  </a:t>
            </a:r>
            <a:r>
              <a:rPr lang="en-US" u="sng" dirty="0" smtClean="0">
                <a:latin typeface="Calibri" pitchFamily="34" charset="0"/>
              </a:rPr>
              <a:t>Residents</a:t>
            </a:r>
            <a:r>
              <a:rPr lang="en-US" dirty="0" smtClean="0">
                <a:latin typeface="Calibri" pitchFamily="34" charset="0"/>
              </a:rPr>
              <a:t>   </a:t>
            </a:r>
            <a:r>
              <a:rPr lang="en-US" u="sng" dirty="0" smtClean="0">
                <a:latin typeface="Calibri" pitchFamily="34" charset="0"/>
              </a:rPr>
              <a:t>Leaders</a:t>
            </a:r>
          </a:p>
          <a:p>
            <a:pPr marL="0" lvl="1"/>
            <a:r>
              <a:rPr lang="en-US" sz="2100" dirty="0">
                <a:latin typeface="Calibri" pitchFamily="34" charset="0"/>
              </a:rPr>
              <a:t>Presence and influence of drug </a:t>
            </a:r>
            <a:r>
              <a:rPr lang="en-US" sz="2100" dirty="0" smtClean="0">
                <a:latin typeface="Calibri" pitchFamily="34" charset="0"/>
              </a:rPr>
              <a:t>dealers	</a:t>
            </a:r>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 3.51          3.57</a:t>
            </a:r>
            <a:endParaRPr lang="en-US" dirty="0">
              <a:latin typeface="Calibri" pitchFamily="34" charset="0"/>
            </a:endParaRPr>
          </a:p>
          <a:p>
            <a:pPr marL="0" lvl="1"/>
            <a:r>
              <a:rPr lang="en-US" sz="2100" dirty="0">
                <a:latin typeface="Calibri" pitchFamily="34" charset="0"/>
              </a:rPr>
              <a:t>Domestic </a:t>
            </a:r>
            <a:r>
              <a:rPr lang="en-US" sz="2100" dirty="0" smtClean="0">
                <a:latin typeface="Calibri" pitchFamily="34" charset="0"/>
              </a:rPr>
              <a:t>violence				                        </a:t>
            </a:r>
            <a:r>
              <a:rPr lang="en-US" dirty="0" smtClean="0">
                <a:latin typeface="Calibri" pitchFamily="34" charset="0"/>
              </a:rPr>
              <a:t> 3.46          3.97*</a:t>
            </a:r>
            <a:endParaRPr lang="en-US" dirty="0">
              <a:latin typeface="Calibri" pitchFamily="34" charset="0"/>
            </a:endParaRPr>
          </a:p>
          <a:p>
            <a:pPr marL="0" lvl="1"/>
            <a:r>
              <a:rPr lang="en-US" sz="2100" dirty="0">
                <a:latin typeface="Calibri" pitchFamily="34" charset="0"/>
              </a:rPr>
              <a:t>Property </a:t>
            </a:r>
            <a:r>
              <a:rPr lang="en-US" sz="2100" dirty="0" smtClean="0">
                <a:latin typeface="Calibri" pitchFamily="34" charset="0"/>
              </a:rPr>
              <a:t>crimes					                         </a:t>
            </a:r>
            <a:r>
              <a:rPr lang="en-US" dirty="0" smtClean="0">
                <a:latin typeface="Calibri" pitchFamily="34" charset="0"/>
              </a:rPr>
              <a:t>3.41</a:t>
            </a:r>
            <a:r>
              <a:rPr lang="en-US" sz="2100" dirty="0" smtClean="0">
                <a:latin typeface="Calibri" pitchFamily="34" charset="0"/>
              </a:rPr>
              <a:t>         </a:t>
            </a:r>
            <a:r>
              <a:rPr lang="en-US" dirty="0" smtClean="0">
                <a:latin typeface="Calibri" pitchFamily="34" charset="0"/>
              </a:rPr>
              <a:t>3.14</a:t>
            </a:r>
            <a:endParaRPr lang="en-US" dirty="0">
              <a:latin typeface="Calibri" pitchFamily="34" charset="0"/>
            </a:endParaRPr>
          </a:p>
          <a:p>
            <a:pPr marL="0" lvl="1"/>
            <a:r>
              <a:rPr lang="en-US" sz="2100" dirty="0">
                <a:latin typeface="Calibri" pitchFamily="34" charset="0"/>
              </a:rPr>
              <a:t>Child abuse and </a:t>
            </a:r>
            <a:r>
              <a:rPr lang="en-US" sz="2100" dirty="0" smtClean="0">
                <a:latin typeface="Calibri" pitchFamily="34" charset="0"/>
              </a:rPr>
              <a:t>neglect			         	                         </a:t>
            </a:r>
            <a:r>
              <a:rPr lang="en-US" dirty="0" smtClean="0">
                <a:latin typeface="Calibri" pitchFamily="34" charset="0"/>
              </a:rPr>
              <a:t>3.39          3.76*</a:t>
            </a:r>
            <a:endParaRPr lang="en-US" dirty="0">
              <a:latin typeface="Calibri" pitchFamily="34" charset="0"/>
            </a:endParaRPr>
          </a:p>
          <a:p>
            <a:r>
              <a:rPr lang="en-US" sz="2100" dirty="0" smtClean="0">
                <a:latin typeface="Calibri" pitchFamily="34" charset="0"/>
              </a:rPr>
              <a:t>Elder abuse</a:t>
            </a:r>
            <a:r>
              <a:rPr lang="en-US" dirty="0" smtClean="0">
                <a:latin typeface="Calibri" pitchFamily="34" charset="0"/>
              </a:rPr>
              <a:t>						            3.08          3.25</a:t>
            </a:r>
          </a:p>
          <a:p>
            <a:pPr marL="0" lvl="1"/>
            <a:r>
              <a:rPr lang="en-US" sz="2100" dirty="0">
                <a:latin typeface="Calibri" pitchFamily="34" charset="0"/>
              </a:rPr>
              <a:t>Violent crimes						 </a:t>
            </a:r>
            <a:r>
              <a:rPr lang="en-US" sz="2100" dirty="0" smtClean="0">
                <a:latin typeface="Calibri" pitchFamily="34" charset="0"/>
              </a:rPr>
              <a:t>         </a:t>
            </a:r>
            <a:r>
              <a:rPr lang="en-US" dirty="0">
                <a:latin typeface="Calibri" pitchFamily="34" charset="0"/>
              </a:rPr>
              <a:t>3.06          </a:t>
            </a:r>
            <a:r>
              <a:rPr lang="en-US" dirty="0" smtClean="0">
                <a:latin typeface="Calibri" pitchFamily="34" charset="0"/>
              </a:rPr>
              <a:t>3.09</a:t>
            </a:r>
            <a:endParaRPr lang="en-US" dirty="0">
              <a:latin typeface="Calibri" pitchFamily="34" charset="0"/>
            </a:endParaRPr>
          </a:p>
          <a:p>
            <a:r>
              <a:rPr lang="en-US" dirty="0" smtClean="0">
                <a:latin typeface="Calibri" pitchFamily="34" charset="0"/>
              </a:rPr>
              <a:t>					</a:t>
            </a:r>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1"/>
            <a:ext cx="2946797" cy="228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5720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4347"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t>Key Findings</a:t>
            </a:r>
            <a:endParaRPr lang="en-US" b="1" dirty="0"/>
          </a:p>
        </p:txBody>
      </p:sp>
      <p:sp>
        <p:nvSpPr>
          <p:cNvPr id="3" name="Content Placeholder 2"/>
          <p:cNvSpPr>
            <a:spLocks noGrp="1"/>
          </p:cNvSpPr>
          <p:nvPr>
            <p:ph sz="half" idx="4294967295"/>
          </p:nvPr>
        </p:nvSpPr>
        <p:spPr>
          <a:xfrm>
            <a:off x="304800" y="1600200"/>
            <a:ext cx="4038600" cy="1371600"/>
          </a:xfrm>
        </p:spPr>
        <p:txBody>
          <a:bodyPr>
            <a:normAutofit/>
          </a:bodyPr>
          <a:lstStyle/>
          <a:p>
            <a:pPr marL="0" indent="0">
              <a:buNone/>
            </a:pPr>
            <a:r>
              <a:rPr lang="en-US" sz="3800" b="1" dirty="0" smtClean="0">
                <a:latin typeface="Calibri" pitchFamily="34" charset="0"/>
              </a:rPr>
              <a:t>Concerns about:</a:t>
            </a:r>
            <a:endParaRPr lang="en-US" sz="3800" b="1" dirty="0">
              <a:latin typeface="Calibri" pitchFamily="34" charset="0"/>
            </a:endParaRPr>
          </a:p>
          <a:p>
            <a:r>
              <a:rPr lang="en-US" sz="2900" b="1" dirty="0" smtClean="0">
                <a:latin typeface="Calibri" pitchFamily="34" charset="0"/>
              </a:rPr>
              <a:t>Economic issues</a:t>
            </a:r>
            <a:endParaRPr lang="en-US" sz="2900" b="1" dirty="0">
              <a:latin typeface="Calibri" pitchFamily="34" charset="0"/>
            </a:endParaRPr>
          </a:p>
          <a:p>
            <a:pPr lvl="1"/>
            <a:endParaRPr lang="en-US" sz="2100" dirty="0" smtClean="0"/>
          </a:p>
          <a:p>
            <a:pPr lvl="1"/>
            <a:endParaRPr lang="en-US" sz="2100" dirty="0"/>
          </a:p>
          <a:p>
            <a:pPr lvl="1"/>
            <a:endParaRPr lang="en-US" sz="2100" dirty="0" smtClean="0"/>
          </a:p>
          <a:p>
            <a:pPr lvl="1"/>
            <a:endParaRPr lang="en-US" sz="2100" dirty="0"/>
          </a:p>
          <a:p>
            <a:pPr lvl="1"/>
            <a:endParaRPr lang="en-US" sz="2100" dirty="0" smtClean="0"/>
          </a:p>
          <a:p>
            <a:pPr lvl="1"/>
            <a:endParaRPr lang="en-US" sz="2100" dirty="0"/>
          </a:p>
          <a:p>
            <a:endParaRPr lang="en-US" dirty="0"/>
          </a:p>
        </p:txBody>
      </p:sp>
      <p:sp>
        <p:nvSpPr>
          <p:cNvPr id="2" name="TextBox 1"/>
          <p:cNvSpPr txBox="1"/>
          <p:nvPr/>
        </p:nvSpPr>
        <p:spPr>
          <a:xfrm>
            <a:off x="152400" y="3581400"/>
            <a:ext cx="8801686" cy="3231654"/>
          </a:xfrm>
          <a:prstGeom prst="rect">
            <a:avLst/>
          </a:prstGeom>
          <a:noFill/>
        </p:spPr>
        <p:txBody>
          <a:bodyPr wrap="square" rtlCol="0">
            <a:spAutoFit/>
          </a:bodyPr>
          <a:lstStyle/>
          <a:p>
            <a:pPr lvl="1"/>
            <a:r>
              <a:rPr lang="en-US" sz="2100" dirty="0"/>
              <a:t> </a:t>
            </a:r>
            <a:r>
              <a:rPr lang="en-US" sz="2100" dirty="0" smtClean="0"/>
              <a:t>                                                                                 </a:t>
            </a:r>
            <a:r>
              <a:rPr lang="en-US" dirty="0" smtClean="0">
                <a:latin typeface="Calibri" pitchFamily="34" charset="0"/>
              </a:rPr>
              <a:t>Mean:  </a:t>
            </a:r>
            <a:r>
              <a:rPr lang="en-US" u="sng" dirty="0" smtClean="0">
                <a:latin typeface="Calibri" pitchFamily="34" charset="0"/>
              </a:rPr>
              <a:t>Residents</a:t>
            </a:r>
            <a:r>
              <a:rPr lang="en-US" dirty="0" smtClean="0">
                <a:latin typeface="Calibri" pitchFamily="34" charset="0"/>
              </a:rPr>
              <a:t>   </a:t>
            </a:r>
            <a:r>
              <a:rPr lang="en-US" u="sng" dirty="0" smtClean="0">
                <a:latin typeface="Calibri" pitchFamily="34" charset="0"/>
              </a:rPr>
              <a:t>Leaders</a:t>
            </a:r>
          </a:p>
          <a:p>
            <a:pPr marL="0" lvl="1"/>
            <a:r>
              <a:rPr lang="en-US" sz="2100" dirty="0" smtClean="0">
                <a:latin typeface="Calibri" pitchFamily="34" charset="0"/>
              </a:rPr>
              <a:t>Availability of employment opportunities		      	      </a:t>
            </a:r>
            <a:r>
              <a:rPr lang="en-US" dirty="0" smtClean="0">
                <a:latin typeface="Calibri" pitchFamily="34" charset="0"/>
              </a:rPr>
              <a:t> 3.49          3.69</a:t>
            </a:r>
            <a:endParaRPr lang="en-US" dirty="0">
              <a:latin typeface="Calibri" pitchFamily="34" charset="0"/>
            </a:endParaRPr>
          </a:p>
          <a:p>
            <a:pPr marL="0" lvl="1"/>
            <a:r>
              <a:rPr lang="en-US" sz="2100" dirty="0" smtClean="0">
                <a:latin typeface="Calibri" pitchFamily="34" charset="0"/>
              </a:rPr>
              <a:t>Economic disparities between higher &amp; lower classes	      </a:t>
            </a:r>
            <a:r>
              <a:rPr lang="en-US" dirty="0" smtClean="0">
                <a:latin typeface="Calibri" pitchFamily="34" charset="0"/>
              </a:rPr>
              <a:t> 3.44          3.64</a:t>
            </a:r>
            <a:endParaRPr lang="en-US" dirty="0">
              <a:latin typeface="Calibri" pitchFamily="34" charset="0"/>
            </a:endParaRPr>
          </a:p>
          <a:p>
            <a:pPr marL="0" lvl="1"/>
            <a:r>
              <a:rPr lang="en-US" sz="2100" dirty="0" smtClean="0">
                <a:latin typeface="Calibri" pitchFamily="34" charset="0"/>
              </a:rPr>
              <a:t>Cost of living						       </a:t>
            </a:r>
            <a:r>
              <a:rPr lang="en-US" dirty="0" smtClean="0">
                <a:latin typeface="Calibri" pitchFamily="34" charset="0"/>
              </a:rPr>
              <a:t>3.43</a:t>
            </a:r>
            <a:r>
              <a:rPr lang="en-US" sz="2100" dirty="0" smtClean="0">
                <a:latin typeface="Calibri" pitchFamily="34" charset="0"/>
              </a:rPr>
              <a:t>         </a:t>
            </a:r>
            <a:r>
              <a:rPr lang="en-US" dirty="0" smtClean="0">
                <a:latin typeface="Calibri" pitchFamily="34" charset="0"/>
              </a:rPr>
              <a:t>3.16</a:t>
            </a:r>
            <a:endParaRPr lang="en-US" dirty="0">
              <a:latin typeface="Calibri" pitchFamily="34" charset="0"/>
            </a:endParaRPr>
          </a:p>
          <a:p>
            <a:pPr marL="0" lvl="1"/>
            <a:r>
              <a:rPr lang="en-US" sz="2100" dirty="0" smtClean="0">
                <a:latin typeface="Calibri" pitchFamily="34" charset="0"/>
              </a:rPr>
              <a:t>Wage levels						       </a:t>
            </a:r>
            <a:r>
              <a:rPr lang="en-US" dirty="0" smtClean="0">
                <a:latin typeface="Calibri" pitchFamily="34" charset="0"/>
              </a:rPr>
              <a:t>3.35          3.43</a:t>
            </a:r>
            <a:endParaRPr lang="en-US" dirty="0">
              <a:latin typeface="Calibri" pitchFamily="34" charset="0"/>
            </a:endParaRPr>
          </a:p>
          <a:p>
            <a:r>
              <a:rPr lang="en-US" sz="2100" dirty="0" smtClean="0">
                <a:latin typeface="Calibri" pitchFamily="34" charset="0"/>
              </a:rPr>
              <a:t>Availability of affordable housing</a:t>
            </a:r>
            <a:r>
              <a:rPr lang="en-US" dirty="0" smtClean="0">
                <a:latin typeface="Calibri" pitchFamily="34" charset="0"/>
              </a:rPr>
              <a:t>			                         3.31           3.47</a:t>
            </a:r>
          </a:p>
          <a:p>
            <a:pPr marL="0" lvl="1"/>
            <a:r>
              <a:rPr lang="en-US" sz="2100" dirty="0" smtClean="0">
                <a:latin typeface="Calibri" pitchFamily="34" charset="0"/>
              </a:rPr>
              <a:t>Poverty	</a:t>
            </a:r>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3.20          3.62*</a:t>
            </a:r>
            <a:endParaRPr lang="en-US" dirty="0">
              <a:latin typeface="Calibri" pitchFamily="34" charset="0"/>
            </a:endParaRPr>
          </a:p>
          <a:p>
            <a:r>
              <a:rPr lang="en-US" sz="2100" dirty="0" smtClean="0">
                <a:latin typeface="Calibri" pitchFamily="34" charset="0"/>
              </a:rPr>
              <a:t>Homelessness</a:t>
            </a:r>
            <a:r>
              <a:rPr lang="en-US" dirty="0" smtClean="0">
                <a:latin typeface="Calibri" pitchFamily="34" charset="0"/>
              </a:rPr>
              <a:t>						        3.01           3.64*			</a:t>
            </a:r>
            <a:r>
              <a:rPr lang="en-US" dirty="0" smtClean="0"/>
              <a:t>	</a:t>
            </a:r>
          </a:p>
          <a:p>
            <a:endParaRPr lang="en-US" dirty="0"/>
          </a:p>
        </p:txBody>
      </p:sp>
      <p:pic>
        <p:nvPicPr>
          <p:cNvPr id="7" name="Picture 2" descr="C:\Users\Kay.Schwarzwalter\AppData\Local\Microsoft\Windows\Temporary Internet Files\Content.IE5\JRPXQ7KC\MC9102163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00200"/>
            <a:ext cx="3268465" cy="1899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74891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3714"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Key Findings</a:t>
            </a:r>
            <a:endParaRPr lang="en-US" b="1" dirty="0">
              <a:latin typeface="Calibri" pitchFamily="34" charset="0"/>
            </a:endParaRPr>
          </a:p>
        </p:txBody>
      </p:sp>
      <p:sp>
        <p:nvSpPr>
          <p:cNvPr id="3" name="Content Placeholder 2"/>
          <p:cNvSpPr>
            <a:spLocks noGrp="1"/>
          </p:cNvSpPr>
          <p:nvPr>
            <p:ph sz="half" idx="4294967295"/>
          </p:nvPr>
        </p:nvSpPr>
        <p:spPr>
          <a:xfrm>
            <a:off x="228600" y="1619693"/>
            <a:ext cx="4038600" cy="1371600"/>
          </a:xfrm>
        </p:spPr>
        <p:txBody>
          <a:bodyPr>
            <a:normAutofit/>
          </a:bodyPr>
          <a:lstStyle/>
          <a:p>
            <a:pPr marL="0" indent="0">
              <a:buNone/>
            </a:pPr>
            <a:r>
              <a:rPr lang="en-US" sz="3800" b="1" dirty="0" smtClean="0">
                <a:latin typeface="Calibri" pitchFamily="34" charset="0"/>
              </a:rPr>
              <a:t>Concerns about:</a:t>
            </a:r>
            <a:endParaRPr lang="en-US" sz="3800" b="1" dirty="0">
              <a:latin typeface="Calibri" pitchFamily="34" charset="0"/>
            </a:endParaRPr>
          </a:p>
          <a:p>
            <a:r>
              <a:rPr lang="en-US" sz="2900" b="1" dirty="0" smtClean="0">
                <a:latin typeface="Calibri" pitchFamily="34" charset="0"/>
              </a:rPr>
              <a:t>Children and youth</a:t>
            </a:r>
            <a:endParaRPr lang="en-US" sz="2900" b="1" dirty="0">
              <a:latin typeface="Calibri" pitchFamily="34" charset="0"/>
            </a:endParaRPr>
          </a:p>
          <a:p>
            <a:pPr lvl="1"/>
            <a:endParaRPr lang="en-US" sz="2100" dirty="0" smtClean="0"/>
          </a:p>
          <a:p>
            <a:pPr lvl="1"/>
            <a:endParaRPr lang="en-US" sz="2100" dirty="0"/>
          </a:p>
          <a:p>
            <a:pPr lvl="1"/>
            <a:endParaRPr lang="en-US" sz="2100" dirty="0" smtClean="0"/>
          </a:p>
          <a:p>
            <a:pPr lvl="1"/>
            <a:endParaRPr lang="en-US" sz="2100" dirty="0"/>
          </a:p>
          <a:p>
            <a:pPr lvl="1"/>
            <a:endParaRPr lang="en-US" sz="2100" dirty="0" smtClean="0"/>
          </a:p>
          <a:p>
            <a:pPr lvl="1"/>
            <a:endParaRPr lang="en-US" sz="2100" dirty="0"/>
          </a:p>
          <a:p>
            <a:endParaRPr lang="en-US" dirty="0"/>
          </a:p>
        </p:txBody>
      </p:sp>
      <p:sp>
        <p:nvSpPr>
          <p:cNvPr id="2" name="TextBox 1"/>
          <p:cNvSpPr txBox="1"/>
          <p:nvPr/>
        </p:nvSpPr>
        <p:spPr>
          <a:xfrm>
            <a:off x="113714" y="4038600"/>
            <a:ext cx="8801686" cy="3231654"/>
          </a:xfrm>
          <a:prstGeom prst="rect">
            <a:avLst/>
          </a:prstGeom>
          <a:noFill/>
        </p:spPr>
        <p:txBody>
          <a:bodyPr wrap="square" rtlCol="0">
            <a:spAutoFit/>
          </a:bodyPr>
          <a:lstStyle/>
          <a:p>
            <a:pPr lvl="1"/>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Mean:  </a:t>
            </a:r>
            <a:r>
              <a:rPr lang="en-US" u="sng" dirty="0" smtClean="0">
                <a:latin typeface="Calibri" pitchFamily="34" charset="0"/>
              </a:rPr>
              <a:t>Residents</a:t>
            </a:r>
            <a:r>
              <a:rPr lang="en-US" dirty="0" smtClean="0">
                <a:latin typeface="Calibri" pitchFamily="34" charset="0"/>
              </a:rPr>
              <a:t>   </a:t>
            </a:r>
            <a:r>
              <a:rPr lang="en-US" u="sng" dirty="0" smtClean="0">
                <a:latin typeface="Calibri" pitchFamily="34" charset="0"/>
              </a:rPr>
              <a:t>Leaders</a:t>
            </a:r>
          </a:p>
          <a:p>
            <a:pPr marL="0" lvl="1"/>
            <a:r>
              <a:rPr lang="en-US" sz="2100" dirty="0" smtClean="0">
                <a:latin typeface="Calibri" pitchFamily="34" charset="0"/>
              </a:rPr>
              <a:t>Bullying		</a:t>
            </a:r>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 3.44          3.82</a:t>
            </a:r>
            <a:endParaRPr lang="en-US" dirty="0">
              <a:latin typeface="Calibri" pitchFamily="34" charset="0"/>
            </a:endParaRPr>
          </a:p>
          <a:p>
            <a:pPr marL="0" lvl="1"/>
            <a:r>
              <a:rPr lang="en-US" sz="2100" dirty="0" smtClean="0">
                <a:latin typeface="Calibri" pitchFamily="34" charset="0"/>
              </a:rPr>
              <a:t>Availability and/or cost of quality child care</a:t>
            </a:r>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3.42          3.91*</a:t>
            </a:r>
            <a:endParaRPr lang="en-US" dirty="0">
              <a:latin typeface="Calibri" pitchFamily="34" charset="0"/>
            </a:endParaRPr>
          </a:p>
          <a:p>
            <a:pPr marL="0" lvl="1"/>
            <a:r>
              <a:rPr lang="en-US" sz="2100" dirty="0" smtClean="0">
                <a:latin typeface="Calibri" pitchFamily="34" charset="0"/>
              </a:rPr>
              <a:t>Availability and/or cost of activities for children &amp; youth                 </a:t>
            </a:r>
            <a:r>
              <a:rPr lang="en-US" dirty="0" smtClean="0">
                <a:latin typeface="Calibri" pitchFamily="34" charset="0"/>
              </a:rPr>
              <a:t>3.27</a:t>
            </a:r>
            <a:r>
              <a:rPr lang="en-US" sz="2100" dirty="0" smtClean="0">
                <a:latin typeface="Calibri" pitchFamily="34" charset="0"/>
              </a:rPr>
              <a:t>         </a:t>
            </a:r>
            <a:r>
              <a:rPr lang="en-US" dirty="0" smtClean="0">
                <a:latin typeface="Calibri" pitchFamily="34" charset="0"/>
              </a:rPr>
              <a:t>3.67</a:t>
            </a:r>
            <a:endParaRPr lang="en-US" dirty="0">
              <a:latin typeface="Calibri" pitchFamily="34" charset="0"/>
            </a:endParaRPr>
          </a:p>
          <a:p>
            <a:pPr marL="0" lvl="1"/>
            <a:r>
              <a:rPr lang="en-US" sz="2100" dirty="0" smtClean="0">
                <a:latin typeface="Calibri" pitchFamily="34" charset="0"/>
              </a:rPr>
              <a:t>Availability and/or cost of services for at-risk youth	                          </a:t>
            </a:r>
            <a:r>
              <a:rPr lang="en-US" dirty="0" smtClean="0">
                <a:latin typeface="Calibri" pitchFamily="34" charset="0"/>
              </a:rPr>
              <a:t>3.05          3.81*</a:t>
            </a:r>
            <a:endParaRPr lang="en-US" dirty="0">
              <a:latin typeface="Calibri" pitchFamily="34" charset="0"/>
            </a:endParaRPr>
          </a:p>
          <a:p>
            <a:r>
              <a:rPr lang="en-US" sz="2100" dirty="0" smtClean="0">
                <a:latin typeface="Calibri" pitchFamily="34" charset="0"/>
              </a:rPr>
              <a:t>Youth crime		</a:t>
            </a:r>
            <a:r>
              <a:rPr lang="en-US" dirty="0" smtClean="0">
                <a:latin typeface="Calibri" pitchFamily="34" charset="0"/>
              </a:rPr>
              <a:t>				            3.04          3.09</a:t>
            </a:r>
          </a:p>
          <a:p>
            <a:pPr marL="0" lvl="1"/>
            <a:r>
              <a:rPr lang="en-US" sz="2100" dirty="0" smtClean="0">
                <a:latin typeface="Calibri" pitchFamily="34" charset="0"/>
              </a:rPr>
              <a:t>Teen pregnancy</a:t>
            </a:r>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2.93          3.34</a:t>
            </a:r>
            <a:endParaRPr lang="en-US" dirty="0">
              <a:latin typeface="Calibri" pitchFamily="34" charset="0"/>
            </a:endParaRPr>
          </a:p>
          <a:p>
            <a:r>
              <a:rPr lang="en-US" sz="2100" dirty="0" smtClean="0">
                <a:latin typeface="Calibri" pitchFamily="34" charset="0"/>
              </a:rPr>
              <a:t>School dropout rates/truancy</a:t>
            </a:r>
            <a:r>
              <a:rPr lang="en-US" dirty="0" smtClean="0">
                <a:latin typeface="Calibri" pitchFamily="34" charset="0"/>
              </a:rPr>
              <a:t>				            2.82          3.56*</a:t>
            </a:r>
            <a:r>
              <a:rPr lang="en-US" dirty="0" smtClean="0"/>
              <a:t>				</a:t>
            </a:r>
          </a:p>
          <a:p>
            <a:endParaRPr lang="en-US" dirty="0"/>
          </a:p>
        </p:txBody>
      </p:sp>
      <p:pic>
        <p:nvPicPr>
          <p:cNvPr id="6" name="Picture 2" descr="C:\Users\Kay.Schwarzwalter\AppData\Local\Microsoft\Windows\Temporary Internet Files\Content.IE5\NVMD9VY6\MP9004485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600200"/>
            <a:ext cx="2382187"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43813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b="1" dirty="0" smtClean="0">
                <a:latin typeface="Calibri" pitchFamily="34" charset="0"/>
              </a:rPr>
              <a:t>3. Health and Wellness Concerns</a:t>
            </a:r>
          </a:p>
          <a:p>
            <a:pPr marL="273050" indent="415925"/>
            <a:r>
              <a:rPr lang="en-US" sz="2400" dirty="0" smtClean="0">
                <a:latin typeface="Calibri" pitchFamily="34" charset="0"/>
              </a:rPr>
              <a:t>19 indicators regarding access to health care</a:t>
            </a:r>
          </a:p>
          <a:p>
            <a:pPr marL="273050" indent="415925"/>
            <a:r>
              <a:rPr lang="en-US" sz="2400" dirty="0" smtClean="0">
                <a:latin typeface="Calibri" pitchFamily="34" charset="0"/>
              </a:rPr>
              <a:t>10 indicators regarding physical and mental health</a:t>
            </a:r>
          </a:p>
          <a:p>
            <a:pPr marL="273050" indent="415925"/>
            <a:r>
              <a:rPr lang="en-US" sz="2400" dirty="0" smtClean="0">
                <a:latin typeface="Calibri" pitchFamily="34" charset="0"/>
              </a:rPr>
              <a:t>4 indicators regarding substance use and abuse</a:t>
            </a:r>
            <a:endParaRPr lang="en-US" sz="2400" dirty="0">
              <a:latin typeface="Calibri" pitchFamily="34" charset="0"/>
            </a:endParaRPr>
          </a:p>
          <a:p>
            <a:pPr marL="0" indent="0">
              <a:buNone/>
            </a:pPr>
            <a:endParaRPr lang="en-US" dirty="0"/>
          </a:p>
        </p:txBody>
      </p:sp>
      <p:sp>
        <p:nvSpPr>
          <p:cNvPr id="4"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Survey Results</a:t>
            </a:r>
            <a:endParaRPr lang="en-US" b="1" dirty="0">
              <a:latin typeface="Calibri" pitchFamily="34" charset="0"/>
            </a:endParaRPr>
          </a:p>
        </p:txBody>
      </p:sp>
    </p:spTree>
    <p:extLst>
      <p:ext uri="{BB962C8B-B14F-4D97-AF65-F5344CB8AC3E}">
        <p14:creationId xmlns:p14="http://schemas.microsoft.com/office/powerpoint/2010/main" val="3561570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Calibri" pitchFamily="34" charset="0"/>
              </a:rPr>
              <a:t>Key Findings</a:t>
            </a:r>
            <a:endParaRPr lang="en-US" b="1" dirty="0">
              <a:latin typeface="Calibri" pitchFamily="34" charset="0"/>
            </a:endParaRPr>
          </a:p>
        </p:txBody>
      </p:sp>
      <p:sp>
        <p:nvSpPr>
          <p:cNvPr id="3" name="Content Placeholder 2"/>
          <p:cNvSpPr>
            <a:spLocks noGrp="1"/>
          </p:cNvSpPr>
          <p:nvPr>
            <p:ph sz="half" idx="4294967295"/>
          </p:nvPr>
        </p:nvSpPr>
        <p:spPr>
          <a:xfrm>
            <a:off x="381000" y="1600200"/>
            <a:ext cx="4038600" cy="1219200"/>
          </a:xfrm>
        </p:spPr>
        <p:txBody>
          <a:bodyPr>
            <a:normAutofit/>
          </a:bodyPr>
          <a:lstStyle/>
          <a:p>
            <a:pPr marL="0" indent="0">
              <a:buNone/>
            </a:pPr>
            <a:r>
              <a:rPr lang="en-US" sz="3800" b="1" dirty="0" smtClean="0">
                <a:latin typeface="Calibri" pitchFamily="34" charset="0"/>
              </a:rPr>
              <a:t>Concerns about:</a:t>
            </a:r>
            <a:endParaRPr lang="en-US" sz="3800" b="1" dirty="0">
              <a:latin typeface="Calibri" pitchFamily="34" charset="0"/>
            </a:endParaRPr>
          </a:p>
          <a:p>
            <a:r>
              <a:rPr lang="en-US" sz="2900" b="1" dirty="0" smtClean="0">
                <a:latin typeface="Calibri" pitchFamily="34" charset="0"/>
              </a:rPr>
              <a:t>Health and Wellness</a:t>
            </a:r>
          </a:p>
          <a:p>
            <a:pPr lvl="1"/>
            <a:endParaRPr lang="en-US" sz="2100" dirty="0" smtClean="0">
              <a:latin typeface="Calibri" pitchFamily="34" charset="0"/>
            </a:endParaRPr>
          </a:p>
          <a:p>
            <a:pPr lvl="1"/>
            <a:endParaRPr lang="en-US" sz="2100" dirty="0"/>
          </a:p>
          <a:p>
            <a:pPr lvl="1"/>
            <a:endParaRPr lang="en-US" sz="2100" dirty="0" smtClean="0"/>
          </a:p>
          <a:p>
            <a:pPr lvl="1"/>
            <a:endParaRPr lang="en-US" sz="2100" dirty="0"/>
          </a:p>
          <a:p>
            <a:pPr lvl="1"/>
            <a:endParaRPr lang="en-US" sz="2100" dirty="0" smtClean="0"/>
          </a:p>
          <a:p>
            <a:pPr lvl="1"/>
            <a:endParaRPr lang="en-US" sz="2100" dirty="0"/>
          </a:p>
          <a:p>
            <a:endParaRPr lang="en-US" dirty="0"/>
          </a:p>
        </p:txBody>
      </p:sp>
      <p:sp>
        <p:nvSpPr>
          <p:cNvPr id="2" name="TextBox 1"/>
          <p:cNvSpPr txBox="1"/>
          <p:nvPr/>
        </p:nvSpPr>
        <p:spPr>
          <a:xfrm>
            <a:off x="103163" y="4419600"/>
            <a:ext cx="8801686" cy="2308324"/>
          </a:xfrm>
          <a:prstGeom prst="rect">
            <a:avLst/>
          </a:prstGeom>
          <a:noFill/>
        </p:spPr>
        <p:txBody>
          <a:bodyPr wrap="square" rtlCol="0">
            <a:spAutoFit/>
          </a:bodyPr>
          <a:lstStyle/>
          <a:p>
            <a:pPr lvl="1"/>
            <a:r>
              <a:rPr lang="en-US" sz="2100" dirty="0">
                <a:latin typeface="Calibri" pitchFamily="34" charset="0"/>
              </a:rPr>
              <a:t> </a:t>
            </a:r>
            <a:r>
              <a:rPr lang="en-US" sz="2100" dirty="0" smtClean="0">
                <a:latin typeface="Calibri" pitchFamily="34" charset="0"/>
              </a:rPr>
              <a:t>                                                                                  </a:t>
            </a:r>
            <a:r>
              <a:rPr lang="en-US" dirty="0" smtClean="0">
                <a:latin typeface="Calibri" pitchFamily="34" charset="0"/>
              </a:rPr>
              <a:t>Mean:  </a:t>
            </a:r>
            <a:r>
              <a:rPr lang="en-US" u="sng" dirty="0" smtClean="0">
                <a:latin typeface="Calibri" pitchFamily="34" charset="0"/>
              </a:rPr>
              <a:t>Residents</a:t>
            </a:r>
            <a:r>
              <a:rPr lang="en-US" dirty="0" smtClean="0">
                <a:latin typeface="Calibri" pitchFamily="34" charset="0"/>
              </a:rPr>
              <a:t>   </a:t>
            </a:r>
            <a:r>
              <a:rPr lang="en-US" u="sng" dirty="0" smtClean="0">
                <a:latin typeface="Calibri" pitchFamily="34" charset="0"/>
              </a:rPr>
              <a:t>Leaders</a:t>
            </a:r>
          </a:p>
          <a:p>
            <a:pPr marL="0" lvl="1"/>
            <a:r>
              <a:rPr lang="en-US" sz="2100" dirty="0">
                <a:latin typeface="Calibri" pitchFamily="34" charset="0"/>
              </a:rPr>
              <a:t>The cost of health </a:t>
            </a:r>
            <a:r>
              <a:rPr lang="en-US" sz="2100" dirty="0" smtClean="0">
                <a:latin typeface="Calibri" pitchFamily="34" charset="0"/>
              </a:rPr>
              <a:t>insurance			               </a:t>
            </a:r>
            <a:r>
              <a:rPr lang="en-US" dirty="0" smtClean="0">
                <a:latin typeface="Calibri" pitchFamily="34" charset="0"/>
              </a:rPr>
              <a:t> 4.32          4.57</a:t>
            </a:r>
            <a:endParaRPr lang="en-US" dirty="0">
              <a:latin typeface="Calibri" pitchFamily="34" charset="0"/>
            </a:endParaRPr>
          </a:p>
          <a:p>
            <a:pPr marL="0" lvl="1"/>
            <a:r>
              <a:rPr lang="en-US" sz="2100" dirty="0">
                <a:latin typeface="Calibri" pitchFamily="34" charset="0"/>
              </a:rPr>
              <a:t>The cost of health </a:t>
            </a:r>
            <a:r>
              <a:rPr lang="en-US" sz="2100" dirty="0" smtClean="0">
                <a:latin typeface="Calibri" pitchFamily="34" charset="0"/>
              </a:rPr>
              <a:t>care					</a:t>
            </a:r>
            <a:r>
              <a:rPr lang="en-US" dirty="0" smtClean="0">
                <a:latin typeface="Calibri" pitchFamily="34" charset="0"/>
              </a:rPr>
              <a:t> 4.25          4.48</a:t>
            </a:r>
            <a:endParaRPr lang="en-US" dirty="0">
              <a:latin typeface="Calibri" pitchFamily="34" charset="0"/>
            </a:endParaRPr>
          </a:p>
          <a:p>
            <a:pPr marL="0" lvl="1"/>
            <a:r>
              <a:rPr lang="en-US" sz="2100" dirty="0">
                <a:latin typeface="Calibri" pitchFamily="34" charset="0"/>
              </a:rPr>
              <a:t>The cost of prescription </a:t>
            </a:r>
            <a:r>
              <a:rPr lang="en-US" sz="2100" dirty="0" smtClean="0">
                <a:latin typeface="Calibri" pitchFamily="34" charset="0"/>
              </a:rPr>
              <a:t>drugs				 </a:t>
            </a:r>
            <a:r>
              <a:rPr lang="en-US" dirty="0" smtClean="0">
                <a:latin typeface="Calibri" pitchFamily="34" charset="0"/>
              </a:rPr>
              <a:t>4.06</a:t>
            </a:r>
            <a:r>
              <a:rPr lang="en-US" sz="2100" dirty="0" smtClean="0">
                <a:latin typeface="Calibri" pitchFamily="34" charset="0"/>
              </a:rPr>
              <a:t>        </a:t>
            </a:r>
            <a:r>
              <a:rPr lang="en-US" dirty="0" smtClean="0">
                <a:latin typeface="Calibri" pitchFamily="34" charset="0"/>
              </a:rPr>
              <a:t>4.34</a:t>
            </a:r>
            <a:endParaRPr lang="en-US" dirty="0">
              <a:latin typeface="Calibri" pitchFamily="34" charset="0"/>
            </a:endParaRPr>
          </a:p>
          <a:p>
            <a:pPr marL="0" lvl="1"/>
            <a:r>
              <a:rPr lang="en-US" sz="2100" dirty="0">
                <a:latin typeface="Calibri" pitchFamily="34" charset="0"/>
              </a:rPr>
              <a:t>The adequacy of health insurance </a:t>
            </a:r>
            <a:r>
              <a:rPr lang="en-US" sz="2100" dirty="0" smtClean="0">
                <a:latin typeface="Calibri" pitchFamily="34" charset="0"/>
              </a:rPr>
              <a:t>coverage		 </a:t>
            </a:r>
            <a:r>
              <a:rPr lang="en-US" dirty="0" smtClean="0">
                <a:latin typeface="Calibri" pitchFamily="34" charset="0"/>
              </a:rPr>
              <a:t>3.97          4.24</a:t>
            </a:r>
            <a:endParaRPr lang="en-US" dirty="0">
              <a:latin typeface="Calibri" pitchFamily="34" charset="0"/>
            </a:endParaRPr>
          </a:p>
          <a:p>
            <a:pPr marL="0" lvl="1"/>
            <a:r>
              <a:rPr lang="en-US" sz="2100" dirty="0">
                <a:latin typeface="Calibri" pitchFamily="34" charset="0"/>
              </a:rPr>
              <a:t>Access to health insurance </a:t>
            </a:r>
            <a:r>
              <a:rPr lang="en-US" sz="2100" dirty="0" smtClean="0">
                <a:latin typeface="Calibri" pitchFamily="34" charset="0"/>
              </a:rPr>
              <a:t>coverage	</a:t>
            </a:r>
            <a:r>
              <a:rPr lang="en-US" dirty="0" smtClean="0">
                <a:latin typeface="Calibri" pitchFamily="34" charset="0"/>
              </a:rPr>
              <a:t>		  3.79          4.16</a:t>
            </a:r>
          </a:p>
          <a:p>
            <a:endParaRPr lang="en-US" dirty="0"/>
          </a:p>
        </p:txBody>
      </p:sp>
      <p:pic>
        <p:nvPicPr>
          <p:cNvPr id="7" name="Picture 3" descr="C:\Users\Kay.Schwarzwalter\AppData\Local\Microsoft\Windows\Temporary Internet Files\Content.IE5\NVMD9VY6\MP9004484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528690"/>
            <a:ext cx="1843490" cy="27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81000" y="3801803"/>
            <a:ext cx="3429000" cy="861774"/>
          </a:xfrm>
          <a:prstGeom prst="rect">
            <a:avLst/>
          </a:prstGeom>
          <a:noFill/>
        </p:spPr>
        <p:txBody>
          <a:bodyPr wrap="square" rtlCol="0">
            <a:spAutoFit/>
          </a:bodyPr>
          <a:lstStyle/>
          <a:p>
            <a:r>
              <a:rPr lang="en-US" sz="3200" b="1" dirty="0">
                <a:latin typeface="Calibri" pitchFamily="34" charset="0"/>
              </a:rPr>
              <a:t>5 Top </a:t>
            </a:r>
            <a:r>
              <a:rPr lang="en-US" sz="3200" b="1" dirty="0" smtClean="0">
                <a:latin typeface="Calibri" pitchFamily="34" charset="0"/>
              </a:rPr>
              <a:t>Concerns</a:t>
            </a:r>
            <a:endParaRPr lang="en-US" sz="3200" b="1" dirty="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2379285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Kay.Schwarzwalter\AppData\Local\Microsoft\Windows\Temporary Internet Files\Content.IE5\2KX9ZR1W\MP9003056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590800"/>
            <a:ext cx="3765176"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itle 1"/>
          <p:cNvSpPr txBox="1">
            <a:spLocks/>
          </p:cNvSpPr>
          <p:nvPr/>
        </p:nvSpPr>
        <p:spPr>
          <a:xfrm>
            <a:off x="152400" y="152400"/>
            <a:ext cx="8839200" cy="758952"/>
          </a:xfrm>
          <a:prstGeom prst="rect">
            <a:avLst/>
          </a:prstGeom>
        </p:spPr>
        <p:style>
          <a:lnRef idx="1">
            <a:schemeClr val="accent3"/>
          </a:lnRef>
          <a:fillRef idx="2">
            <a:schemeClr val="accent3"/>
          </a:fillRef>
          <a:effectRef idx="1">
            <a:schemeClr val="accent3"/>
          </a:effectRef>
          <a:fontRef idx="minor">
            <a:schemeClr val="dk1"/>
          </a:fontRef>
        </p:style>
        <p:txBody>
          <a:bodyPr vert="horz" anchor="ctr">
            <a:normAutofit/>
          </a:bodyPr>
          <a:lstStyle>
            <a:lvl1pPr algn="ctr" rtl="0" eaLnBrk="1" latinLnBrk="0" hangingPunct="1">
              <a:spcBef>
                <a:spcPct val="0"/>
              </a:spcBef>
              <a:buNone/>
              <a:defRPr kumimoji="0"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smtClean="0">
                <a:latin typeface="Calibri" pitchFamily="34" charset="0"/>
              </a:rPr>
              <a:t>Survey Results: Personal </a:t>
            </a:r>
            <a:r>
              <a:rPr lang="en-US" sz="2800" dirty="0">
                <a:latin typeface="Calibri" pitchFamily="34" charset="0"/>
              </a:rPr>
              <a:t>Health Care Information</a:t>
            </a:r>
            <a:endParaRPr lang="en-US" sz="2800" b="1" dirty="0">
              <a:latin typeface="Calibri" pitchFamily="34" charset="0"/>
            </a:endParaRPr>
          </a:p>
        </p:txBody>
      </p:sp>
    </p:spTree>
    <p:extLst>
      <p:ext uri="{BB962C8B-B14F-4D97-AF65-F5344CB8AC3E}">
        <p14:creationId xmlns:p14="http://schemas.microsoft.com/office/powerpoint/2010/main" val="1641249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t">
            <a:noAutofit/>
          </a:bodyPr>
          <a:lstStyle/>
          <a:p>
            <a:pPr marL="0" marR="0">
              <a:spcBef>
                <a:spcPts val="0"/>
              </a:spcBef>
              <a:spcAft>
                <a:spcPts val="0"/>
              </a:spcAft>
            </a:pPr>
            <a:r>
              <a:rPr lang="en-US" sz="2800" b="1" dirty="0" smtClean="0">
                <a:latin typeface="Calibri" pitchFamily="34" charset="0"/>
              </a:rPr>
              <a:t>Residents’ primary health care provider</a:t>
            </a:r>
            <a:r>
              <a:rPr lang="en-US" sz="2800" dirty="0" smtClean="0">
                <a:latin typeface="Calibri" pitchFamily="34" charset="0"/>
              </a:rPr>
              <a:t/>
            </a:r>
            <a:br>
              <a:rPr lang="en-US" sz="2800" dirty="0" smtClean="0">
                <a:latin typeface="Calibri" pitchFamily="34" charset="0"/>
              </a:rPr>
            </a:br>
            <a:endParaRPr lang="en-US" sz="2800" dirty="0">
              <a:latin typeface="Calibri" pitchFamily="34" charset="0"/>
            </a:endParaRPr>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24200" y="1905000"/>
            <a:ext cx="5499108" cy="33528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228600" y="1435100"/>
            <a:ext cx="2779713" cy="4691063"/>
          </a:xfrm>
        </p:spPr>
        <p:txBody>
          <a:bodyPr>
            <a:noAutofit/>
          </a:bodyPr>
          <a:lstStyle/>
          <a:p>
            <a:pPr marL="285750" indent="-285750">
              <a:buFont typeface="Arial" pitchFamily="34" charset="0"/>
              <a:buChar char="•"/>
            </a:pPr>
            <a:endParaRPr lang="en-US" sz="1800" b="1" dirty="0" smtClean="0">
              <a:latin typeface="Calibri" pitchFamily="34" charset="0"/>
            </a:endParaRPr>
          </a:p>
          <a:p>
            <a:pPr marL="285750" indent="-285750">
              <a:buFont typeface="Arial" pitchFamily="34" charset="0"/>
              <a:buChar char="•"/>
            </a:pPr>
            <a:r>
              <a:rPr lang="en-US" sz="1700" b="1" dirty="0" smtClean="0">
                <a:latin typeface="Calibri" pitchFamily="34" charset="0"/>
              </a:rPr>
              <a:t>3 in 5 respondents use Sanford Health</a:t>
            </a:r>
          </a:p>
          <a:p>
            <a:pPr marL="285750" indent="-285750">
              <a:buFont typeface="Arial" pitchFamily="34" charset="0"/>
              <a:buChar char="•"/>
            </a:pPr>
            <a:endParaRPr lang="en-US" sz="1800" dirty="0" smtClean="0">
              <a:latin typeface="Calibri" pitchFamily="34" charset="0"/>
            </a:endParaRPr>
          </a:p>
          <a:p>
            <a:pPr marL="285750" indent="-285750">
              <a:buFont typeface="Arial" pitchFamily="34" charset="0"/>
              <a:buChar char="•"/>
            </a:pPr>
            <a:r>
              <a:rPr lang="en-US" sz="1700" b="1" dirty="0" smtClean="0">
                <a:latin typeface="Calibri" pitchFamily="34" charset="0"/>
              </a:rPr>
              <a:t>1 in 5 respondents use Essentia Health</a:t>
            </a:r>
          </a:p>
          <a:p>
            <a:pPr marL="285750" indent="-285750">
              <a:buFont typeface="Arial" pitchFamily="34" charset="0"/>
              <a:buChar char="•"/>
            </a:pPr>
            <a:endParaRPr lang="en-US" sz="1800" dirty="0">
              <a:latin typeface="Calibri" pitchFamily="34" charset="0"/>
            </a:endParaRPr>
          </a:p>
        </p:txBody>
      </p:sp>
      <p:sp>
        <p:nvSpPr>
          <p:cNvPr id="3" name="TextBox 2"/>
          <p:cNvSpPr txBox="1"/>
          <p:nvPr/>
        </p:nvSpPr>
        <p:spPr>
          <a:xfrm>
            <a:off x="3048000" y="5257800"/>
            <a:ext cx="4724400" cy="461665"/>
          </a:xfrm>
          <a:prstGeom prst="rect">
            <a:avLst/>
          </a:prstGeom>
          <a:noFill/>
        </p:spPr>
        <p:txBody>
          <a:bodyPr wrap="square" rtlCol="0">
            <a:spAutoFit/>
          </a:bodyPr>
          <a:lstStyle/>
          <a:p>
            <a:r>
              <a:rPr lang="en-US" sz="1200" dirty="0" smtClean="0"/>
              <a:t>N=236</a:t>
            </a:r>
          </a:p>
          <a:p>
            <a:r>
              <a:rPr lang="en-US" sz="1200" dirty="0" smtClean="0"/>
              <a:t>*Percentages do not equal 100.0 due to multiple responses</a:t>
            </a:r>
            <a:r>
              <a:rPr lang="en-US" sz="1000" dirty="0" smtClean="0"/>
              <a:t>.</a:t>
            </a:r>
            <a:endParaRPr lang="en-US" sz="1000" dirty="0"/>
          </a:p>
        </p:txBody>
      </p:sp>
    </p:spTree>
    <p:extLst>
      <p:ext uri="{BB962C8B-B14F-4D97-AF65-F5344CB8AC3E}">
        <p14:creationId xmlns:p14="http://schemas.microsoft.com/office/powerpoint/2010/main" val="1801379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libri" pitchFamily="34" charset="0"/>
              </a:rPr>
              <a:t>Welcome and Thanks for Being Here!</a:t>
            </a:r>
            <a:endParaRPr lang="en-US" sz="4000" b="1" dirty="0">
              <a:latin typeface="Calibri" pitchFamily="34" charset="0"/>
            </a:endParaRPr>
          </a:p>
        </p:txBody>
      </p:sp>
      <p:sp>
        <p:nvSpPr>
          <p:cNvPr id="3" name="Content Placeholder 2"/>
          <p:cNvSpPr>
            <a:spLocks noGrp="1"/>
          </p:cNvSpPr>
          <p:nvPr>
            <p:ph sz="quarter" idx="1"/>
          </p:nvPr>
        </p:nvSpPr>
        <p:spPr/>
        <p:txBody>
          <a:bodyPr/>
          <a:lstStyle/>
          <a:p>
            <a:endParaRPr lang="en-US" sz="2400" dirty="0" smtClean="0"/>
          </a:p>
          <a:p>
            <a:r>
              <a:rPr lang="en-US" sz="2400" dirty="0" smtClean="0">
                <a:latin typeface="Calibri" pitchFamily="34" charset="0"/>
              </a:rPr>
              <a:t>Greater Fargo Moorhead Community Health Needs Assessment Collaborative was established in May, 2011 in response to the needs of both Public Health and local hospitals to complete Community Health Assessments. </a:t>
            </a:r>
          </a:p>
          <a:p>
            <a:pPr>
              <a:buNone/>
            </a:pPr>
            <a:endParaRPr lang="en-US" sz="2400" dirty="0" smtClean="0">
              <a:latin typeface="Calibri" pitchFamily="34" charset="0"/>
            </a:endParaRPr>
          </a:p>
          <a:p>
            <a:r>
              <a:rPr lang="en-US" sz="2400" dirty="0" smtClean="0">
                <a:latin typeface="Calibri" pitchFamily="34" charset="0"/>
              </a:rPr>
              <a:t>Gathered in May, 2012 to gather your input.</a:t>
            </a:r>
          </a:p>
          <a:p>
            <a:endParaRPr lang="en-US" sz="2400" dirty="0" smtClean="0">
              <a:latin typeface="Calibri" pitchFamily="34" charset="0"/>
            </a:endParaRPr>
          </a:p>
          <a:p>
            <a:r>
              <a:rPr lang="en-US" sz="2400" dirty="0" smtClean="0">
                <a:latin typeface="Calibri" pitchFamily="34" charset="0"/>
              </a:rPr>
              <a:t>One year later, presentation of findings of our work.</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dirty="0" smtClean="0"/>
          </a:p>
          <a:p>
            <a:pPr>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style>
          <a:lnRef idx="1">
            <a:schemeClr val="accent3"/>
          </a:lnRef>
          <a:fillRef idx="2">
            <a:schemeClr val="accent3"/>
          </a:fillRef>
          <a:effectRef idx="1">
            <a:schemeClr val="accent3"/>
          </a:effectRef>
          <a:fontRef idx="minor">
            <a:schemeClr val="dk1"/>
          </a:fontRef>
        </p:style>
        <p:txBody>
          <a:bodyPr>
            <a:noAutofit/>
          </a:bodyPr>
          <a:lstStyle/>
          <a:p>
            <a:r>
              <a:rPr lang="en-US" sz="2100" b="1" dirty="0" smtClean="0">
                <a:latin typeface="Calibri" pitchFamily="34" charset="0"/>
              </a:rPr>
              <a:t>Residents’ reasons for choosing primary health care provider</a:t>
            </a:r>
            <a:r>
              <a:rPr lang="en-US" sz="2100" dirty="0" smtClean="0">
                <a:latin typeface="Calibri" pitchFamily="34" charset="0"/>
              </a:rPr>
              <a:t/>
            </a:r>
            <a:br>
              <a:rPr lang="en-US" sz="2100" dirty="0" smtClean="0">
                <a:latin typeface="Calibri" pitchFamily="34" charset="0"/>
              </a:rPr>
            </a:br>
            <a:endParaRPr lang="en-US" sz="2100" dirty="0">
              <a:latin typeface="Calibri" pitchFamily="34" charset="0"/>
            </a:endParaRPr>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52800" y="1752600"/>
            <a:ext cx="5334000" cy="25146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268287" y="1252537"/>
            <a:ext cx="3008313" cy="4691063"/>
          </a:xfrm>
        </p:spPr>
        <p:txBody>
          <a:bodyPr>
            <a:noAutofit/>
          </a:bodyPr>
          <a:lstStyle/>
          <a:p>
            <a:pPr marL="285750" indent="-285750">
              <a:buFont typeface="Arial" pitchFamily="34" charset="0"/>
              <a:buChar char="•"/>
            </a:pPr>
            <a:endParaRPr lang="en-US" sz="1700" b="1" dirty="0" smtClean="0"/>
          </a:p>
          <a:p>
            <a:pPr marL="285750" indent="-285750">
              <a:buFont typeface="Arial" pitchFamily="34" charset="0"/>
              <a:buChar char="•"/>
            </a:pPr>
            <a:r>
              <a:rPr lang="en-US" sz="1700" b="1" dirty="0" smtClean="0">
                <a:latin typeface="Calibri" pitchFamily="34" charset="0"/>
              </a:rPr>
              <a:t>Top 3 reasons:</a:t>
            </a:r>
          </a:p>
          <a:p>
            <a:pPr marL="742950" lvl="1" indent="-285750">
              <a:buFont typeface="Arial" pitchFamily="34" charset="0"/>
              <a:buChar char="•"/>
            </a:pPr>
            <a:r>
              <a:rPr lang="en-US" sz="1700" dirty="0" smtClean="0">
                <a:latin typeface="Calibri" pitchFamily="34" charset="0"/>
              </a:rPr>
              <a:t>Quality of services</a:t>
            </a:r>
          </a:p>
          <a:p>
            <a:pPr marL="742950" lvl="1" indent="-285750">
              <a:buFont typeface="Arial" pitchFamily="34" charset="0"/>
              <a:buChar char="•"/>
            </a:pPr>
            <a:r>
              <a:rPr lang="en-US" sz="1700" dirty="0" smtClean="0">
                <a:latin typeface="Calibri" pitchFamily="34" charset="0"/>
              </a:rPr>
              <a:t>Location</a:t>
            </a:r>
          </a:p>
          <a:p>
            <a:pPr marL="742950" lvl="1" indent="-285750">
              <a:buFont typeface="Arial" pitchFamily="34" charset="0"/>
              <a:buChar char="•"/>
            </a:pPr>
            <a:r>
              <a:rPr lang="en-US" sz="1700" dirty="0" smtClean="0">
                <a:latin typeface="Calibri" pitchFamily="34" charset="0"/>
              </a:rPr>
              <a:t>Availability of services</a:t>
            </a:r>
          </a:p>
          <a:p>
            <a:pPr marL="742950" lvl="1" indent="-285750">
              <a:buFont typeface="Arial" pitchFamily="34" charset="0"/>
              <a:buChar char="•"/>
            </a:pPr>
            <a:endParaRPr lang="en-US" sz="1700" dirty="0" smtClean="0">
              <a:latin typeface="Calibri" pitchFamily="34" charset="0"/>
            </a:endParaRPr>
          </a:p>
          <a:p>
            <a:pPr marL="285750" indent="-285750">
              <a:buFont typeface="Arial" pitchFamily="34" charset="0"/>
              <a:buChar char="•"/>
            </a:pPr>
            <a:r>
              <a:rPr lang="en-US" sz="1700" b="1" dirty="0" smtClean="0">
                <a:latin typeface="Calibri" pitchFamily="34" charset="0"/>
              </a:rPr>
              <a:t>Cost is not an issue for most respondents</a:t>
            </a:r>
          </a:p>
          <a:p>
            <a:pPr marL="457200" lvl="1" indent="0">
              <a:buNone/>
            </a:pPr>
            <a:endParaRPr lang="en-US" sz="1700" dirty="0">
              <a:latin typeface="Calibri" pitchFamily="34" charset="0"/>
            </a:endParaRPr>
          </a:p>
        </p:txBody>
      </p:sp>
      <p:sp>
        <p:nvSpPr>
          <p:cNvPr id="3" name="TextBox 2"/>
          <p:cNvSpPr txBox="1"/>
          <p:nvPr/>
        </p:nvSpPr>
        <p:spPr>
          <a:xfrm>
            <a:off x="3352800" y="4343400"/>
            <a:ext cx="4648200" cy="461665"/>
          </a:xfrm>
          <a:prstGeom prst="rect">
            <a:avLst/>
          </a:prstGeom>
          <a:noFill/>
        </p:spPr>
        <p:txBody>
          <a:bodyPr wrap="square" rtlCol="0">
            <a:spAutoFit/>
          </a:bodyPr>
          <a:lstStyle/>
          <a:p>
            <a:r>
              <a:rPr lang="en-US" sz="1200" dirty="0"/>
              <a:t>N=236</a:t>
            </a:r>
            <a:br>
              <a:rPr lang="en-US" sz="1200" dirty="0"/>
            </a:br>
            <a:r>
              <a:rPr lang="en-US" sz="1200" dirty="0"/>
              <a:t>*Percentages do not equal 100.0 due to multiple responses.</a:t>
            </a:r>
          </a:p>
        </p:txBody>
      </p:sp>
    </p:spTree>
    <p:extLst>
      <p:ext uri="{BB962C8B-B14F-4D97-AF65-F5344CB8AC3E}">
        <p14:creationId xmlns:p14="http://schemas.microsoft.com/office/powerpoint/2010/main" val="1188438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t">
            <a:noAutofit/>
          </a:bodyPr>
          <a:lstStyle/>
          <a:p>
            <a:r>
              <a:rPr lang="en-US" sz="2400" b="1" dirty="0" smtClean="0">
                <a:latin typeface="Calibri" pitchFamily="34" charset="0"/>
              </a:rPr>
              <a:t>Whether residents had a cancer screening or cancer care in the past year</a:t>
            </a:r>
            <a:r>
              <a:rPr lang="en-US" sz="2400" dirty="0" smtClean="0"/>
              <a:t/>
            </a:r>
            <a:br>
              <a:rPr lang="en-US" sz="2400" dirty="0" smtClean="0"/>
            </a:br>
            <a:endParaRPr lang="en-US" sz="2400"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81400" y="1905000"/>
            <a:ext cx="5029200" cy="28194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304800" y="1447800"/>
            <a:ext cx="3008313" cy="4691063"/>
          </a:xfrm>
        </p:spPr>
        <p:txBody>
          <a:bodyPr>
            <a:normAutofit/>
          </a:bodyPr>
          <a:lstStyle/>
          <a:p>
            <a:pPr marL="0" indent="0">
              <a:buNone/>
            </a:pPr>
            <a:endParaRPr lang="en-US" sz="1600" dirty="0"/>
          </a:p>
          <a:p>
            <a:r>
              <a:rPr lang="en-US" sz="1600" b="1" dirty="0" smtClean="0">
                <a:latin typeface="Calibri" pitchFamily="34" charset="0"/>
              </a:rPr>
              <a:t>1 in 3 respondents had not had a cancer screening or cancer care in the past year</a:t>
            </a:r>
          </a:p>
          <a:p>
            <a:endParaRPr lang="en-US" sz="1600" dirty="0"/>
          </a:p>
          <a:p>
            <a:pPr marL="285750" indent="-285750">
              <a:buFont typeface="Arial" pitchFamily="34" charset="0"/>
              <a:buChar char="•"/>
            </a:pPr>
            <a:endParaRPr lang="en-US" sz="1600" dirty="0" smtClean="0"/>
          </a:p>
          <a:p>
            <a:endParaRPr lang="en-US" sz="1600" dirty="0"/>
          </a:p>
        </p:txBody>
      </p:sp>
      <p:sp>
        <p:nvSpPr>
          <p:cNvPr id="3" name="TextBox 2"/>
          <p:cNvSpPr txBox="1"/>
          <p:nvPr/>
        </p:nvSpPr>
        <p:spPr>
          <a:xfrm>
            <a:off x="3505200" y="4724400"/>
            <a:ext cx="2438400" cy="276999"/>
          </a:xfrm>
          <a:prstGeom prst="rect">
            <a:avLst/>
          </a:prstGeom>
          <a:noFill/>
        </p:spPr>
        <p:txBody>
          <a:bodyPr wrap="square" rtlCol="0">
            <a:spAutoFit/>
          </a:bodyPr>
          <a:lstStyle/>
          <a:p>
            <a:r>
              <a:rPr lang="en-US" sz="1200" dirty="0"/>
              <a:t>N=223</a:t>
            </a:r>
          </a:p>
        </p:txBody>
      </p:sp>
    </p:spTree>
    <p:extLst>
      <p:ext uri="{BB962C8B-B14F-4D97-AF65-F5344CB8AC3E}">
        <p14:creationId xmlns:p14="http://schemas.microsoft.com/office/powerpoint/2010/main" val="4223904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style>
          <a:lnRef idx="1">
            <a:schemeClr val="accent3"/>
          </a:lnRef>
          <a:fillRef idx="2">
            <a:schemeClr val="accent3"/>
          </a:fillRef>
          <a:effectRef idx="1">
            <a:schemeClr val="accent3"/>
          </a:effectRef>
          <a:fontRef idx="minor">
            <a:schemeClr val="dk1"/>
          </a:fontRef>
        </p:style>
        <p:txBody>
          <a:bodyPr anchor="t">
            <a:noAutofit/>
          </a:bodyPr>
          <a:lstStyle/>
          <a:p>
            <a:r>
              <a:rPr lang="en-US" sz="2200" b="1" dirty="0" smtClean="0">
                <a:latin typeface="Calibri" pitchFamily="34" charset="0"/>
              </a:rPr>
              <a:t>Among residents who have not had a cancer screening or cancer care in the past year, reasons for not having done so</a:t>
            </a:r>
            <a:r>
              <a:rPr lang="en-US" sz="2200" dirty="0" smtClean="0">
                <a:latin typeface="Calibri" pitchFamily="34" charset="0"/>
              </a:rPr>
              <a:t/>
            </a:r>
            <a:br>
              <a:rPr lang="en-US" sz="2200" dirty="0" smtClean="0">
                <a:latin typeface="Calibri" pitchFamily="34" charset="0"/>
              </a:rPr>
            </a:br>
            <a:endParaRPr lang="en-US" sz="2200" dirty="0">
              <a:latin typeface="Calibri" pitchFamily="34" charset="0"/>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1828800"/>
            <a:ext cx="5727708" cy="32004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228600" y="1219200"/>
            <a:ext cx="2779713" cy="4724400"/>
          </a:xfrm>
        </p:spPr>
        <p:txBody>
          <a:bodyPr>
            <a:normAutofit lnSpcReduction="10000"/>
          </a:bodyPr>
          <a:lstStyle/>
          <a:p>
            <a:pPr marL="285750" indent="-285750">
              <a:buFont typeface="Arial" pitchFamily="34" charset="0"/>
              <a:buChar char="•"/>
            </a:pPr>
            <a:endParaRPr lang="en-US" b="1" dirty="0" smtClean="0"/>
          </a:p>
          <a:p>
            <a:pPr marL="285750" indent="-285750">
              <a:buFont typeface="Arial" pitchFamily="34" charset="0"/>
              <a:buChar char="•"/>
            </a:pPr>
            <a:r>
              <a:rPr lang="en-US" sz="1700" b="1" dirty="0" smtClean="0">
                <a:latin typeface="Calibri" pitchFamily="34" charset="0"/>
              </a:rPr>
              <a:t>35.4% said it was not necessary</a:t>
            </a:r>
          </a:p>
          <a:p>
            <a:pPr marL="285750" indent="-285750">
              <a:buFont typeface="Arial" pitchFamily="34" charset="0"/>
              <a:buChar char="•"/>
            </a:pPr>
            <a:endParaRPr lang="en-US" sz="1700" dirty="0" smtClean="0">
              <a:latin typeface="Calibri" pitchFamily="34" charset="0"/>
            </a:endParaRPr>
          </a:p>
          <a:p>
            <a:pPr marL="285750" indent="-285750">
              <a:buFont typeface="Arial" pitchFamily="34" charset="0"/>
              <a:buChar char="•"/>
            </a:pPr>
            <a:r>
              <a:rPr lang="en-US" sz="1700" b="1" dirty="0" smtClean="0">
                <a:latin typeface="Calibri" pitchFamily="34" charset="0"/>
              </a:rPr>
              <a:t>29.1% said doctor had not suggested it</a:t>
            </a:r>
          </a:p>
          <a:p>
            <a:pPr marL="285750" indent="-285750">
              <a:buFont typeface="Arial" pitchFamily="34" charset="0"/>
              <a:buChar char="•"/>
            </a:pPr>
            <a:endParaRPr lang="en-US" sz="1700" b="1" dirty="0" smtClean="0">
              <a:latin typeface="Calibri" pitchFamily="34" charset="0"/>
            </a:endParaRPr>
          </a:p>
          <a:p>
            <a:pPr marL="285750" indent="-285750">
              <a:buFont typeface="Arial" pitchFamily="34" charset="0"/>
              <a:buChar char="•"/>
            </a:pPr>
            <a:r>
              <a:rPr lang="en-US" sz="1700" b="1" dirty="0" smtClean="0">
                <a:latin typeface="Calibri" pitchFamily="34" charset="0"/>
              </a:rPr>
              <a:t>15.2% said cost</a:t>
            </a:r>
          </a:p>
          <a:p>
            <a:pPr marL="285750" indent="-285750">
              <a:buFont typeface="Arial" pitchFamily="34" charset="0"/>
              <a:buChar char="•"/>
            </a:pPr>
            <a:endParaRPr lang="en-US" sz="1700" dirty="0" smtClean="0">
              <a:latin typeface="Calibri" pitchFamily="34" charset="0"/>
            </a:endParaRPr>
          </a:p>
          <a:p>
            <a:pPr marL="285750" indent="-285750">
              <a:buFont typeface="Arial" pitchFamily="34" charset="0"/>
              <a:buChar char="•"/>
            </a:pPr>
            <a:r>
              <a:rPr lang="en-US" sz="1700" b="1" dirty="0" smtClean="0">
                <a:latin typeface="Calibri" pitchFamily="34" charset="0"/>
              </a:rPr>
              <a:t>10.1% said fear</a:t>
            </a:r>
          </a:p>
          <a:p>
            <a:pPr marL="285750" indent="-285750">
              <a:buFont typeface="Arial" pitchFamily="34" charset="0"/>
              <a:buChar char="•"/>
            </a:pPr>
            <a:endParaRPr lang="en-US" sz="1700" dirty="0">
              <a:latin typeface="Calibri" pitchFamily="34" charset="0"/>
            </a:endParaRPr>
          </a:p>
          <a:p>
            <a:pPr marL="285750" indent="-285750">
              <a:buFont typeface="Arial" pitchFamily="34" charset="0"/>
              <a:buChar char="•"/>
            </a:pPr>
            <a:r>
              <a:rPr lang="en-US" sz="1700" b="1" dirty="0" smtClean="0">
                <a:latin typeface="Calibri" pitchFamily="34" charset="0"/>
              </a:rPr>
              <a:t>Other reasons</a:t>
            </a:r>
          </a:p>
          <a:p>
            <a:pPr marL="742950" lvl="1" indent="-285750">
              <a:buFont typeface="Arial" pitchFamily="34" charset="0"/>
              <a:buChar char="•"/>
            </a:pPr>
            <a:r>
              <a:rPr lang="en-US" sz="1700" dirty="0" smtClean="0">
                <a:latin typeface="Calibri" pitchFamily="34" charset="0"/>
              </a:rPr>
              <a:t>Not due to have a screening (5)</a:t>
            </a:r>
          </a:p>
          <a:p>
            <a:pPr marL="742950" lvl="1" indent="-285750">
              <a:buFont typeface="Arial" pitchFamily="34" charset="0"/>
              <a:buChar char="•"/>
            </a:pPr>
            <a:r>
              <a:rPr lang="en-US" sz="1700" dirty="0" smtClean="0">
                <a:latin typeface="Calibri" pitchFamily="34" charset="0"/>
              </a:rPr>
              <a:t>Have chosen not to screen (3)</a:t>
            </a:r>
          </a:p>
          <a:p>
            <a:endParaRPr lang="en-US" sz="2700" dirty="0">
              <a:latin typeface="Calibri" pitchFamily="34" charset="0"/>
            </a:endParaRPr>
          </a:p>
        </p:txBody>
      </p:sp>
      <p:sp>
        <p:nvSpPr>
          <p:cNvPr id="3" name="TextBox 2"/>
          <p:cNvSpPr txBox="1"/>
          <p:nvPr/>
        </p:nvSpPr>
        <p:spPr>
          <a:xfrm>
            <a:off x="2895600" y="5029200"/>
            <a:ext cx="4953000" cy="461665"/>
          </a:xfrm>
          <a:prstGeom prst="rect">
            <a:avLst/>
          </a:prstGeom>
          <a:noFill/>
        </p:spPr>
        <p:txBody>
          <a:bodyPr wrap="square" rtlCol="0">
            <a:spAutoFit/>
          </a:bodyPr>
          <a:lstStyle/>
          <a:p>
            <a:r>
              <a:rPr lang="en-US" sz="1200" dirty="0"/>
              <a:t>N=79</a:t>
            </a:r>
            <a:br>
              <a:rPr lang="en-US" sz="1200" dirty="0"/>
            </a:br>
            <a:r>
              <a:rPr lang="en-US" sz="1200" dirty="0"/>
              <a:t>*Percentages do not equal 100.0 due to multiple responses.</a:t>
            </a:r>
          </a:p>
        </p:txBody>
      </p:sp>
    </p:spTree>
    <p:extLst>
      <p:ext uri="{BB962C8B-B14F-4D97-AF65-F5344CB8AC3E}">
        <p14:creationId xmlns:p14="http://schemas.microsoft.com/office/powerpoint/2010/main" val="3537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t">
            <a:noAutofit/>
          </a:bodyPr>
          <a:lstStyle/>
          <a:p>
            <a:r>
              <a:rPr lang="en-US" sz="2400" b="1" dirty="0" smtClean="0">
                <a:latin typeface="Calibri" pitchFamily="34" charset="0"/>
              </a:rPr>
              <a:t>Methods residents have used to pay for health care costs over the last 12 months</a:t>
            </a:r>
            <a:r>
              <a:rPr lang="en-US" sz="2800" dirty="0" smtClean="0">
                <a:latin typeface="Calibri" pitchFamily="34" charset="0"/>
              </a:rPr>
              <a:t/>
            </a:r>
            <a:br>
              <a:rPr lang="en-US" sz="2800" dirty="0" smtClean="0">
                <a:latin typeface="Calibri" pitchFamily="34" charset="0"/>
              </a:rPr>
            </a:br>
            <a:endParaRPr lang="en-US" sz="1000" dirty="0">
              <a:latin typeface="Calibri" pitchFamily="34" charset="0"/>
            </a:endParaRPr>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00400" y="1905000"/>
            <a:ext cx="5499108" cy="31242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76200" y="1511300"/>
            <a:ext cx="3008313" cy="3517900"/>
          </a:xfrm>
        </p:spPr>
        <p:txBody>
          <a:bodyPr>
            <a:noAutofit/>
          </a:bodyPr>
          <a:lstStyle/>
          <a:p>
            <a:pPr marL="285750" indent="-285750">
              <a:buFont typeface="Arial" pitchFamily="34" charset="0"/>
              <a:buChar char="•"/>
            </a:pPr>
            <a:endParaRPr lang="en-US" sz="1400" b="1" dirty="0" smtClean="0"/>
          </a:p>
          <a:p>
            <a:pPr marL="285750" indent="-285750">
              <a:buFont typeface="Arial" pitchFamily="34" charset="0"/>
              <a:buChar char="•"/>
            </a:pPr>
            <a:r>
              <a:rPr lang="en-US" sz="1500" b="1" dirty="0" smtClean="0">
                <a:latin typeface="Calibri" pitchFamily="34" charset="0"/>
              </a:rPr>
              <a:t>Majority of respondents paid with health insurance through an employer</a:t>
            </a:r>
          </a:p>
          <a:p>
            <a:pPr marL="285750" indent="-285750">
              <a:buFont typeface="Arial" pitchFamily="34" charset="0"/>
              <a:buChar char="•"/>
            </a:pPr>
            <a:endParaRPr lang="en-US" sz="1500" dirty="0" smtClean="0">
              <a:latin typeface="Calibri" pitchFamily="34" charset="0"/>
            </a:endParaRPr>
          </a:p>
          <a:p>
            <a:pPr marL="285750" indent="-285750">
              <a:buFont typeface="Arial" pitchFamily="34" charset="0"/>
              <a:buChar char="•"/>
            </a:pPr>
            <a:r>
              <a:rPr lang="en-US" sz="1500" b="1" dirty="0" smtClean="0">
                <a:latin typeface="Calibri" pitchFamily="34" charset="0"/>
              </a:rPr>
              <a:t>26.3% used Medicare</a:t>
            </a:r>
          </a:p>
          <a:p>
            <a:pPr marL="285750" indent="-285750">
              <a:buFont typeface="Arial" pitchFamily="34" charset="0"/>
              <a:buChar char="•"/>
            </a:pPr>
            <a:endParaRPr lang="en-US" sz="1500" dirty="0" smtClean="0">
              <a:latin typeface="Calibri" pitchFamily="34" charset="0"/>
            </a:endParaRPr>
          </a:p>
          <a:p>
            <a:pPr marL="285750" indent="-285750">
              <a:buFont typeface="Arial" pitchFamily="34" charset="0"/>
              <a:buChar char="•"/>
            </a:pPr>
            <a:r>
              <a:rPr lang="en-US" sz="1500" b="1" dirty="0" smtClean="0">
                <a:latin typeface="Calibri" pitchFamily="34" charset="0"/>
              </a:rPr>
              <a:t>26.1% used personal income</a:t>
            </a:r>
          </a:p>
          <a:p>
            <a:pPr marL="285750" indent="-285750">
              <a:buFont typeface="Arial" pitchFamily="34" charset="0"/>
              <a:buChar char="•"/>
            </a:pPr>
            <a:endParaRPr lang="en-US" sz="1500" dirty="0" smtClean="0">
              <a:latin typeface="Calibri" pitchFamily="34" charset="0"/>
            </a:endParaRPr>
          </a:p>
          <a:p>
            <a:pPr marL="285750" indent="-285750">
              <a:buFont typeface="Arial" pitchFamily="34" charset="0"/>
              <a:buChar char="•"/>
            </a:pPr>
            <a:r>
              <a:rPr lang="en-US" sz="1500" b="1" dirty="0" smtClean="0">
                <a:latin typeface="Calibri" pitchFamily="34" charset="0"/>
              </a:rPr>
              <a:t>26.1% used private health insurance</a:t>
            </a:r>
          </a:p>
          <a:p>
            <a:pPr marL="0" indent="0">
              <a:buNone/>
            </a:pPr>
            <a:endParaRPr lang="en-US" sz="1500" dirty="0"/>
          </a:p>
        </p:txBody>
      </p:sp>
      <p:sp>
        <p:nvSpPr>
          <p:cNvPr id="3" name="TextBox 2"/>
          <p:cNvSpPr txBox="1"/>
          <p:nvPr/>
        </p:nvSpPr>
        <p:spPr>
          <a:xfrm>
            <a:off x="3124200" y="5024735"/>
            <a:ext cx="5410200" cy="461665"/>
          </a:xfrm>
          <a:prstGeom prst="rect">
            <a:avLst/>
          </a:prstGeom>
          <a:noFill/>
        </p:spPr>
        <p:txBody>
          <a:bodyPr wrap="square" rtlCol="0">
            <a:spAutoFit/>
          </a:bodyPr>
          <a:lstStyle/>
          <a:p>
            <a:r>
              <a:rPr lang="en-US" sz="1200" dirty="0"/>
              <a:t>N=236	</a:t>
            </a:r>
            <a:br>
              <a:rPr lang="en-US" sz="1200" dirty="0"/>
            </a:br>
            <a:r>
              <a:rPr lang="en-US" sz="1200" dirty="0"/>
              <a:t>*Percentages do not equal 100.0 percent due to multiple responses.</a:t>
            </a:r>
          </a:p>
        </p:txBody>
      </p:sp>
    </p:spTree>
    <p:extLst>
      <p:ext uri="{BB962C8B-B14F-4D97-AF65-F5344CB8AC3E}">
        <p14:creationId xmlns:p14="http://schemas.microsoft.com/office/powerpoint/2010/main" val="1645283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ctr"/>
          <a:lstStyle/>
          <a:p>
            <a:r>
              <a:rPr lang="en-US" dirty="0" smtClean="0">
                <a:latin typeface="Calibri" pitchFamily="34" charset="0"/>
              </a:rPr>
              <a:t>Demographic information</a:t>
            </a:r>
            <a:endParaRPr lang="en-US" dirty="0">
              <a:latin typeface="Calibri" pitchFamily="34" charset="0"/>
            </a:endParaRPr>
          </a:p>
        </p:txBody>
      </p:sp>
      <p:sp>
        <p:nvSpPr>
          <p:cNvPr id="3" name="Text Placeholder 2"/>
          <p:cNvSpPr>
            <a:spLocks noGrp="1"/>
          </p:cNvSpPr>
          <p:nvPr>
            <p:ph sz="quarter" idx="1"/>
          </p:nvPr>
        </p:nvSpPr>
        <p:spPr/>
        <p:txBody>
          <a:bodyPr>
            <a:normAutofit/>
          </a:bodyPr>
          <a:lstStyle/>
          <a:p>
            <a:r>
              <a:rPr lang="en-US" sz="3200" dirty="0" smtClean="0">
                <a:solidFill>
                  <a:schemeClr val="tx1"/>
                </a:solidFill>
                <a:latin typeface="Calibri" pitchFamily="34" charset="0"/>
              </a:rPr>
              <a:t>Survey Results</a:t>
            </a:r>
            <a:endParaRPr lang="en-US" sz="3200" dirty="0">
              <a:solidFill>
                <a:schemeClr val="tx1"/>
              </a:solidFill>
              <a:latin typeface="Calibri" pitchFamily="34" charset="0"/>
            </a:endParaRPr>
          </a:p>
        </p:txBody>
      </p:sp>
    </p:spTree>
    <p:extLst>
      <p:ext uri="{BB962C8B-B14F-4D97-AF65-F5344CB8AC3E}">
        <p14:creationId xmlns:p14="http://schemas.microsoft.com/office/powerpoint/2010/main" val="720129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839200" cy="639762"/>
          </a:xfrm>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3600" b="1" dirty="0" smtClean="0">
                <a:latin typeface="Calibri" pitchFamily="34" charset="0"/>
              </a:rPr>
              <a:t>Residents’ age</a:t>
            </a:r>
            <a:endParaRPr lang="en-US" sz="3600" b="1" dirty="0">
              <a:latin typeface="Calibri" pitchFamily="34" charset="0"/>
            </a:endParaRPr>
          </a:p>
        </p:txBody>
      </p:sp>
      <p:sp>
        <p:nvSpPr>
          <p:cNvPr id="2" name="Content Placeholder 1"/>
          <p:cNvSpPr>
            <a:spLocks noGrp="1"/>
          </p:cNvSpPr>
          <p:nvPr>
            <p:ph idx="1"/>
          </p:nvPr>
        </p:nvSpPr>
        <p:spPr/>
        <p:txBody>
          <a:bodyPr/>
          <a:lstStyle/>
          <a:p>
            <a:endParaRPr lang="en-US" dirty="0" smtClean="0"/>
          </a:p>
          <a:p>
            <a:endParaRPr lang="en-US" sz="2400" dirty="0"/>
          </a:p>
          <a:p>
            <a:endParaRPr lang="en-US" sz="2400" dirty="0"/>
          </a:p>
        </p:txBody>
      </p:sp>
      <p:sp>
        <p:nvSpPr>
          <p:cNvPr id="3" name="Text Placeholder 2"/>
          <p:cNvSpPr>
            <a:spLocks noGrp="1"/>
          </p:cNvSpPr>
          <p:nvPr>
            <p:ph type="body" sz="half" idx="4294967295"/>
          </p:nvPr>
        </p:nvSpPr>
        <p:spPr>
          <a:xfrm>
            <a:off x="0" y="1435100"/>
            <a:ext cx="3008313" cy="4691063"/>
          </a:xfrm>
        </p:spPr>
        <p:txBody>
          <a:bodyPr/>
          <a:lstStyle/>
          <a:p>
            <a:endParaRPr lang="en-US" sz="2800" dirty="0" smtClean="0"/>
          </a:p>
          <a:p>
            <a:r>
              <a:rPr lang="en-US" sz="2400" dirty="0" smtClean="0">
                <a:latin typeface="Calibri" pitchFamily="34" charset="0"/>
              </a:rPr>
              <a:t>Majority </a:t>
            </a:r>
            <a:r>
              <a:rPr lang="en-US" sz="2400" dirty="0">
                <a:latin typeface="Calibri" pitchFamily="34" charset="0"/>
              </a:rPr>
              <a:t>were</a:t>
            </a:r>
            <a:br>
              <a:rPr lang="en-US" sz="2400" dirty="0">
                <a:latin typeface="Calibri" pitchFamily="34" charset="0"/>
              </a:rPr>
            </a:br>
            <a:r>
              <a:rPr lang="en-US" sz="2400" dirty="0">
                <a:latin typeface="Calibri" pitchFamily="34" charset="0"/>
              </a:rPr>
              <a:t> 45 to 64 years</a:t>
            </a:r>
          </a:p>
          <a:p>
            <a:endParaRPr lang="en-US" sz="2400" dirty="0">
              <a:latin typeface="Calibri" pitchFamily="34" charset="0"/>
            </a:endParaRPr>
          </a:p>
          <a:p>
            <a:r>
              <a:rPr lang="en-US" sz="2400" dirty="0">
                <a:latin typeface="Calibri" pitchFamily="34" charset="0"/>
              </a:rPr>
              <a:t>29.1% were</a:t>
            </a:r>
            <a:br>
              <a:rPr lang="en-US" sz="2400" dirty="0">
                <a:latin typeface="Calibri" pitchFamily="34" charset="0"/>
              </a:rPr>
            </a:br>
            <a:r>
              <a:rPr lang="en-US" sz="2400" dirty="0">
                <a:latin typeface="Calibri" pitchFamily="34" charset="0"/>
              </a:rPr>
              <a:t> 65 years </a:t>
            </a:r>
            <a:r>
              <a:rPr lang="en-US" sz="2400" dirty="0" smtClean="0">
                <a:latin typeface="Calibri" pitchFamily="34" charset="0"/>
              </a:rPr>
              <a:t>or older</a:t>
            </a:r>
            <a:endParaRPr lang="en-US" sz="2400" dirty="0">
              <a:latin typeface="Calibri" pitchFamily="34" charset="0"/>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438400"/>
            <a:ext cx="5943600" cy="3200400"/>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4" name="TextBox 3"/>
          <p:cNvSpPr txBox="1"/>
          <p:nvPr/>
        </p:nvSpPr>
        <p:spPr>
          <a:xfrm>
            <a:off x="533400" y="5791199"/>
            <a:ext cx="8001934" cy="646331"/>
          </a:xfrm>
          <a:prstGeom prst="rect">
            <a:avLst/>
          </a:prstGeom>
          <a:noFill/>
        </p:spPr>
        <p:txBody>
          <a:bodyPr wrap="none" rtlCol="0">
            <a:spAutoFit/>
          </a:bodyPr>
          <a:lstStyle/>
          <a:p>
            <a:r>
              <a:rPr lang="en-US" dirty="0" smtClean="0">
                <a:latin typeface="Calibri" pitchFamily="34" charset="0"/>
              </a:rPr>
              <a:t>Sample under-represented 18-29 age group and over-represented senior age group</a:t>
            </a:r>
          </a:p>
          <a:p>
            <a:pPr algn="ctr"/>
            <a:r>
              <a:rPr lang="en-US" dirty="0">
                <a:latin typeface="Calibri" pitchFamily="34" charset="0"/>
              </a:rPr>
              <a:t>w</a:t>
            </a:r>
            <a:r>
              <a:rPr lang="en-US" dirty="0" smtClean="0">
                <a:latin typeface="Calibri" pitchFamily="34" charset="0"/>
              </a:rPr>
              <a:t>hen compared to Census data. </a:t>
            </a:r>
            <a:endParaRPr lang="en-US" dirty="0">
              <a:latin typeface="Calibri" pitchFamily="34" charset="0"/>
            </a:endParaRPr>
          </a:p>
        </p:txBody>
      </p:sp>
    </p:spTree>
    <p:extLst>
      <p:ext uri="{BB962C8B-B14F-4D97-AF65-F5344CB8AC3E}">
        <p14:creationId xmlns:p14="http://schemas.microsoft.com/office/powerpoint/2010/main" val="159447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152400"/>
            <a:ext cx="8839200" cy="715962"/>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US" sz="3400" b="1" dirty="0" smtClean="0">
                <a:latin typeface="Calibri" pitchFamily="34" charset="0"/>
              </a:rPr>
              <a:t>Residents’ highest level of education</a:t>
            </a:r>
            <a:r>
              <a:rPr lang="en-US" sz="3600" dirty="0" smtClean="0">
                <a:latin typeface="Calibri" pitchFamily="34" charset="0"/>
              </a:rPr>
              <a:t/>
            </a:r>
            <a:br>
              <a:rPr lang="en-US" sz="3600" dirty="0" smtClean="0">
                <a:latin typeface="Calibri" pitchFamily="34" charset="0"/>
              </a:rPr>
            </a:br>
            <a:r>
              <a:rPr lang="en-US" sz="1000" dirty="0" smtClean="0">
                <a:latin typeface="Calibri" pitchFamily="34" charset="0"/>
              </a:rPr>
              <a:t>N=232</a:t>
            </a:r>
            <a:endParaRPr lang="en-US" sz="1000" dirty="0">
              <a:latin typeface="Calibri" pitchFamily="34" charset="0"/>
            </a:endParaRPr>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2209800"/>
            <a:ext cx="5694171" cy="3429000"/>
          </a:xfrm>
          <a:prstGeom prst="rect">
            <a:avLst/>
          </a:prstGeom>
          <a:ln/>
          <a:extLst/>
        </p:spPr>
        <p:style>
          <a:lnRef idx="2">
            <a:schemeClr val="accent3"/>
          </a:lnRef>
          <a:fillRef idx="1">
            <a:schemeClr val="lt1"/>
          </a:fillRef>
          <a:effectRef idx="0">
            <a:schemeClr val="accent3"/>
          </a:effectRef>
          <a:fontRef idx="minor">
            <a:schemeClr val="dk1"/>
          </a:fontRef>
        </p:style>
      </p:pic>
      <p:sp>
        <p:nvSpPr>
          <p:cNvPr id="10" name="Text Placeholder 9"/>
          <p:cNvSpPr>
            <a:spLocks noGrp="1"/>
          </p:cNvSpPr>
          <p:nvPr>
            <p:ph type="body" sz="half" idx="4294967295"/>
          </p:nvPr>
        </p:nvSpPr>
        <p:spPr>
          <a:xfrm>
            <a:off x="0" y="1435100"/>
            <a:ext cx="3008313" cy="4691063"/>
          </a:xfrm>
        </p:spPr>
        <p:txBody>
          <a:bodyPr>
            <a:normAutofit/>
          </a:bodyPr>
          <a:lstStyle/>
          <a:p>
            <a:pPr marL="285750" indent="-285750">
              <a:buFont typeface="Arial" pitchFamily="34" charset="0"/>
              <a:buChar char="•"/>
            </a:pPr>
            <a:endParaRPr lang="en-US" sz="1800" b="1" dirty="0" smtClean="0"/>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latin typeface="Calibri" pitchFamily="34" charset="0"/>
              </a:rPr>
              <a:t>Majority had Bachelor’s degree or higher</a:t>
            </a:r>
          </a:p>
          <a:p>
            <a:pPr marL="742950" lvl="1" indent="-285750">
              <a:buFont typeface="Arial" pitchFamily="34" charset="0"/>
              <a:buChar char="•"/>
            </a:pPr>
            <a:r>
              <a:rPr lang="en-US" sz="1600" dirty="0" smtClean="0">
                <a:latin typeface="Calibri" pitchFamily="34" charset="0"/>
              </a:rPr>
              <a:t>Includes 25% who had a Graduate or Professional degree</a:t>
            </a:r>
          </a:p>
          <a:p>
            <a:pPr marL="742950" lvl="1" indent="-285750">
              <a:buFont typeface="Arial" pitchFamily="34" charset="0"/>
              <a:buChar char="•"/>
            </a:pPr>
            <a:endParaRPr lang="en-US" sz="1600" dirty="0" smtClean="0">
              <a:latin typeface="Calibri" pitchFamily="34" charset="0"/>
            </a:endParaRPr>
          </a:p>
          <a:p>
            <a:r>
              <a:rPr lang="en-US" sz="1800" b="1" dirty="0" smtClean="0">
                <a:latin typeface="Calibri" pitchFamily="34" charset="0"/>
              </a:rPr>
              <a:t>1 in 10 had, at most, a high school diploma or GED</a:t>
            </a:r>
          </a:p>
        </p:txBody>
      </p:sp>
      <p:sp>
        <p:nvSpPr>
          <p:cNvPr id="2" name="TextBox 1"/>
          <p:cNvSpPr txBox="1"/>
          <p:nvPr/>
        </p:nvSpPr>
        <p:spPr>
          <a:xfrm>
            <a:off x="990600" y="5861538"/>
            <a:ext cx="7594708" cy="646331"/>
          </a:xfrm>
          <a:prstGeom prst="rect">
            <a:avLst/>
          </a:prstGeom>
          <a:noFill/>
        </p:spPr>
        <p:txBody>
          <a:bodyPr wrap="none" rtlCol="0">
            <a:spAutoFit/>
          </a:bodyPr>
          <a:lstStyle/>
          <a:p>
            <a:r>
              <a:rPr lang="en-US" dirty="0" smtClean="0">
                <a:latin typeface="Calibri" pitchFamily="34" charset="0"/>
              </a:rPr>
              <a:t>Sample under-represented those with High School degree or less and over-</a:t>
            </a:r>
          </a:p>
          <a:p>
            <a:r>
              <a:rPr lang="en-US" dirty="0">
                <a:latin typeface="Calibri" pitchFamily="34" charset="0"/>
              </a:rPr>
              <a:t>r</a:t>
            </a:r>
            <a:r>
              <a:rPr lang="en-US" dirty="0" smtClean="0">
                <a:latin typeface="Calibri" pitchFamily="34" charset="0"/>
              </a:rPr>
              <a:t>epresented those with a graduate or professional degree compared to Census</a:t>
            </a:r>
            <a:endParaRPr lang="en-US" dirty="0">
              <a:latin typeface="Calibri" pitchFamily="34" charset="0"/>
            </a:endParaRPr>
          </a:p>
        </p:txBody>
      </p:sp>
    </p:spTree>
    <p:extLst>
      <p:ext uri="{BB962C8B-B14F-4D97-AF65-F5344CB8AC3E}">
        <p14:creationId xmlns:p14="http://schemas.microsoft.com/office/powerpoint/2010/main" val="6621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15962"/>
          </a:xfrm>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3600" b="1" dirty="0" smtClean="0">
                <a:latin typeface="Calibri" pitchFamily="34" charset="0"/>
              </a:rPr>
              <a:t>Residents’ gender</a:t>
            </a:r>
            <a:endParaRPr lang="en-US" sz="3600" b="1" dirty="0">
              <a:latin typeface="Calibri"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343400" y="2209800"/>
            <a:ext cx="4343400" cy="4085608"/>
          </a:xfrm>
          <a:prstGeom prst="rect">
            <a:avLst/>
          </a:prstGeom>
          <a:ln/>
        </p:spPr>
        <p:style>
          <a:lnRef idx="2">
            <a:schemeClr val="accent3"/>
          </a:lnRef>
          <a:fillRef idx="1">
            <a:schemeClr val="lt1"/>
          </a:fillRef>
          <a:effectRef idx="0">
            <a:schemeClr val="accent3"/>
          </a:effectRef>
          <a:fontRef idx="minor">
            <a:schemeClr val="dk1"/>
          </a:fontRef>
        </p:style>
      </p:pic>
      <p:sp>
        <p:nvSpPr>
          <p:cNvPr id="7" name="Text Placeholder 6"/>
          <p:cNvSpPr>
            <a:spLocks noGrp="1"/>
          </p:cNvSpPr>
          <p:nvPr>
            <p:ph type="body" sz="half" idx="4294967295"/>
          </p:nvPr>
        </p:nvSpPr>
        <p:spPr>
          <a:xfrm>
            <a:off x="457200" y="1447800"/>
            <a:ext cx="3008313" cy="4691063"/>
          </a:xfrm>
        </p:spPr>
        <p:txBody>
          <a:bodyPr/>
          <a:lstStyle/>
          <a:p>
            <a:pPr marL="285750" indent="-285750">
              <a:buFont typeface="Arial" pitchFamily="34" charset="0"/>
              <a:buChar char="•"/>
            </a:pPr>
            <a:endParaRPr lang="en-US" dirty="0" smtClean="0"/>
          </a:p>
          <a:p>
            <a:pPr marL="285750" indent="-285750">
              <a:buFont typeface="Arial" pitchFamily="34" charset="0"/>
              <a:buChar char="•"/>
            </a:pPr>
            <a:r>
              <a:rPr lang="en-US" sz="2800" b="1" dirty="0" smtClean="0">
                <a:latin typeface="Calibri" pitchFamily="34" charset="0"/>
              </a:rPr>
              <a:t>Evenly split between males and females</a:t>
            </a:r>
            <a:endParaRPr lang="en-US" sz="2800" b="1" dirty="0">
              <a:latin typeface="Calibri" pitchFamily="34" charset="0"/>
            </a:endParaRPr>
          </a:p>
        </p:txBody>
      </p:sp>
    </p:spTree>
    <p:extLst>
      <p:ext uri="{BB962C8B-B14F-4D97-AF65-F5344CB8AC3E}">
        <p14:creationId xmlns:p14="http://schemas.microsoft.com/office/powerpoint/2010/main" val="4068401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2800" b="1" dirty="0" smtClean="0">
                <a:latin typeface="Calibri" pitchFamily="34" charset="0"/>
              </a:rPr>
              <a:t>Whether residents work/volunteer outside the home</a:t>
            </a:r>
            <a:endParaRPr lang="en-US" sz="2800" b="1" dirty="0">
              <a:latin typeface="Calibri" pitchFamily="34" charset="0"/>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191000" y="2057400"/>
            <a:ext cx="4438035" cy="4174626"/>
          </a:xfrm>
          <a:prstGeom prst="rect">
            <a:avLst/>
          </a:prstGeom>
          <a:ln/>
        </p:spPr>
        <p:style>
          <a:lnRef idx="2">
            <a:schemeClr val="accent3"/>
          </a:lnRef>
          <a:fillRef idx="1">
            <a:schemeClr val="lt1"/>
          </a:fillRef>
          <a:effectRef idx="0">
            <a:schemeClr val="accent3"/>
          </a:effectRef>
          <a:fontRef idx="minor">
            <a:schemeClr val="dk1"/>
          </a:fontRef>
        </p:style>
      </p:pic>
      <p:sp>
        <p:nvSpPr>
          <p:cNvPr id="11" name="Text Placeholder 10"/>
          <p:cNvSpPr>
            <a:spLocks noGrp="1"/>
          </p:cNvSpPr>
          <p:nvPr>
            <p:ph type="body" sz="half" idx="4294967295"/>
          </p:nvPr>
        </p:nvSpPr>
        <p:spPr>
          <a:xfrm>
            <a:off x="457200" y="1447800"/>
            <a:ext cx="3008313" cy="4691063"/>
          </a:xfrm>
        </p:spPr>
        <p:txBody>
          <a:bodyPr>
            <a:normAutofit/>
          </a:bodyPr>
          <a:lstStyle/>
          <a:p>
            <a:pPr marL="285750" indent="-285750">
              <a:buFont typeface="Arial" pitchFamily="34" charset="0"/>
              <a:buChar char="•"/>
            </a:pPr>
            <a:endParaRPr lang="en-US" sz="2800" b="1" dirty="0" smtClean="0"/>
          </a:p>
          <a:p>
            <a:pPr marL="285750" indent="-285750">
              <a:buFont typeface="Arial" pitchFamily="34" charset="0"/>
              <a:buChar char="•"/>
            </a:pPr>
            <a:r>
              <a:rPr lang="en-US" sz="2800" b="1" dirty="0" smtClean="0">
                <a:latin typeface="Calibri" pitchFamily="34" charset="0"/>
              </a:rPr>
              <a:t>3 in 4 respondents said they work or volunteer outside their home</a:t>
            </a:r>
            <a:endParaRPr lang="en-US" sz="2800" b="1" dirty="0">
              <a:latin typeface="Calibri" pitchFamily="34" charset="0"/>
            </a:endParaRPr>
          </a:p>
        </p:txBody>
      </p:sp>
    </p:spTree>
    <p:extLst>
      <p:ext uri="{BB962C8B-B14F-4D97-AF65-F5344CB8AC3E}">
        <p14:creationId xmlns:p14="http://schemas.microsoft.com/office/powerpoint/2010/main" val="433765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8981"/>
            <a:ext cx="8839200" cy="758952"/>
          </a:xfrm>
        </p:spPr>
        <p:style>
          <a:lnRef idx="1">
            <a:schemeClr val="accent3"/>
          </a:lnRef>
          <a:fillRef idx="2">
            <a:schemeClr val="accent3"/>
          </a:fillRef>
          <a:effectRef idx="1">
            <a:schemeClr val="accent3"/>
          </a:effectRef>
          <a:fontRef idx="minor">
            <a:schemeClr val="dk1"/>
          </a:fontRef>
        </p:style>
        <p:txBody>
          <a:bodyPr anchor="ctr">
            <a:noAutofit/>
          </a:bodyPr>
          <a:lstStyle/>
          <a:p>
            <a:r>
              <a:rPr lang="en-US" sz="2400" b="1" dirty="0" smtClean="0">
                <a:latin typeface="Calibri" pitchFamily="34" charset="0"/>
              </a:rPr>
              <a:t>Residents’ annual household income before taxes</a:t>
            </a:r>
            <a:r>
              <a:rPr lang="en-US" sz="2400" dirty="0" smtClean="0">
                <a:latin typeface="Calibri" pitchFamily="34" charset="0"/>
              </a:rPr>
              <a:t/>
            </a:r>
            <a:br>
              <a:rPr lang="en-US" sz="2400" dirty="0" smtClean="0">
                <a:latin typeface="Calibri" pitchFamily="34" charset="0"/>
              </a:rPr>
            </a:br>
            <a:r>
              <a:rPr lang="en-US" sz="1000" dirty="0" smtClean="0">
                <a:latin typeface="Calibri" pitchFamily="34" charset="0"/>
              </a:rPr>
              <a:t>N=226</a:t>
            </a:r>
            <a:endParaRPr lang="en-US" sz="1000" dirty="0">
              <a:latin typeface="Calibri" pitchFamily="34" charset="0"/>
            </a:endParaRPr>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48000" y="2286000"/>
            <a:ext cx="5633219" cy="35052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0" y="1435100"/>
            <a:ext cx="3008313" cy="4691063"/>
          </a:xfrm>
        </p:spPr>
        <p:txBody>
          <a:bodyPr>
            <a:normAutofit/>
          </a:bodyPr>
          <a:lstStyle/>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latin typeface="Calibri" pitchFamily="34" charset="0"/>
              </a:rPr>
              <a:t>25% had an annual household income of $40,000 to $69,999</a:t>
            </a:r>
          </a:p>
          <a:p>
            <a:pPr marL="285750" indent="-285750">
              <a:buFont typeface="Arial" pitchFamily="34" charset="0"/>
              <a:buChar char="•"/>
            </a:pPr>
            <a:endParaRPr lang="en-US" sz="1600" b="1" dirty="0" smtClean="0">
              <a:latin typeface="Calibri" pitchFamily="34" charset="0"/>
            </a:endParaRPr>
          </a:p>
          <a:p>
            <a:pPr marL="285750" indent="-285750">
              <a:buFont typeface="Arial" pitchFamily="34" charset="0"/>
              <a:buChar char="•"/>
            </a:pPr>
            <a:r>
              <a:rPr lang="en-US" sz="1600" b="1" dirty="0" smtClean="0">
                <a:latin typeface="Calibri" pitchFamily="34" charset="0"/>
              </a:rPr>
              <a:t>25% had an annual household income of $70,000 to $119,999</a:t>
            </a:r>
          </a:p>
          <a:p>
            <a:pPr marL="285750" indent="-285750">
              <a:buFont typeface="Arial" pitchFamily="34" charset="0"/>
              <a:buChar char="•"/>
            </a:pPr>
            <a:endParaRPr lang="en-US" sz="1600" b="1" dirty="0" smtClean="0">
              <a:latin typeface="Calibri" pitchFamily="34" charset="0"/>
            </a:endParaRPr>
          </a:p>
          <a:p>
            <a:pPr marL="285750" indent="-285750">
              <a:buFont typeface="Arial" pitchFamily="34" charset="0"/>
              <a:buChar char="•"/>
            </a:pPr>
            <a:r>
              <a:rPr lang="en-US" sz="1600" b="1" dirty="0" smtClean="0">
                <a:latin typeface="Calibri" pitchFamily="34" charset="0"/>
              </a:rPr>
              <a:t>5% earned less than $20,000 annually</a:t>
            </a:r>
            <a:endParaRPr lang="en-US" sz="1600" b="1" dirty="0">
              <a:latin typeface="Calibri" pitchFamily="34" charset="0"/>
            </a:endParaRPr>
          </a:p>
        </p:txBody>
      </p:sp>
      <p:sp>
        <p:nvSpPr>
          <p:cNvPr id="5" name="TextBox 4"/>
          <p:cNvSpPr txBox="1"/>
          <p:nvPr/>
        </p:nvSpPr>
        <p:spPr>
          <a:xfrm>
            <a:off x="990600" y="5861538"/>
            <a:ext cx="7278339" cy="646331"/>
          </a:xfrm>
          <a:prstGeom prst="rect">
            <a:avLst/>
          </a:prstGeom>
          <a:noFill/>
        </p:spPr>
        <p:txBody>
          <a:bodyPr wrap="none" rtlCol="0">
            <a:spAutoFit/>
          </a:bodyPr>
          <a:lstStyle/>
          <a:p>
            <a:r>
              <a:rPr lang="en-US" dirty="0" smtClean="0">
                <a:latin typeface="Calibri" pitchFamily="34" charset="0"/>
              </a:rPr>
              <a:t>Sample under-represented those with income less than $20,000 and over-</a:t>
            </a:r>
          </a:p>
          <a:p>
            <a:r>
              <a:rPr lang="en-US" dirty="0">
                <a:latin typeface="Calibri" pitchFamily="34" charset="0"/>
              </a:rPr>
              <a:t>r</a:t>
            </a:r>
            <a:r>
              <a:rPr lang="en-US" dirty="0" smtClean="0">
                <a:latin typeface="Calibri" pitchFamily="34" charset="0"/>
              </a:rPr>
              <a:t>epresented those with incomes over $120,000 compared to  Census data.</a:t>
            </a:r>
            <a:endParaRPr lang="en-US" dirty="0">
              <a:latin typeface="Calibri" pitchFamily="34" charset="0"/>
            </a:endParaRPr>
          </a:p>
        </p:txBody>
      </p:sp>
    </p:spTree>
    <p:extLst>
      <p:ext uri="{BB962C8B-B14F-4D97-AF65-F5344CB8AC3E}">
        <p14:creationId xmlns:p14="http://schemas.microsoft.com/office/powerpoint/2010/main" val="96452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accent3"/>
                </a:solidFill>
                <a:latin typeface="Calibri" pitchFamily="34" charset="0"/>
              </a:rPr>
              <a:t>Agenda</a:t>
            </a:r>
            <a:endParaRPr lang="en-US" sz="4000" b="1" dirty="0">
              <a:solidFill>
                <a:schemeClr val="accent3"/>
              </a:solidFill>
              <a:latin typeface="Calibri" pitchFamily="34" charset="0"/>
            </a:endParaRPr>
          </a:p>
        </p:txBody>
      </p:sp>
      <p:sp>
        <p:nvSpPr>
          <p:cNvPr id="3" name="Content Placeholder 2"/>
          <p:cNvSpPr>
            <a:spLocks noGrp="1"/>
          </p:cNvSpPr>
          <p:nvPr>
            <p:ph sz="quarter" idx="1"/>
          </p:nvPr>
        </p:nvSpPr>
        <p:spPr/>
        <p:txBody>
          <a:bodyPr>
            <a:normAutofit/>
          </a:bodyPr>
          <a:lstStyle/>
          <a:p>
            <a:pPr>
              <a:lnSpc>
                <a:spcPct val="120000"/>
              </a:lnSpc>
            </a:pPr>
            <a:r>
              <a:rPr lang="en-US" sz="2400" dirty="0" smtClean="0">
                <a:latin typeface="Calibri" pitchFamily="34" charset="0"/>
              </a:rPr>
              <a:t>Overview of the Health Care Reform &amp; Community Health Needs Assessment </a:t>
            </a:r>
          </a:p>
          <a:p>
            <a:pPr>
              <a:lnSpc>
                <a:spcPct val="270000"/>
              </a:lnSpc>
            </a:pPr>
            <a:r>
              <a:rPr lang="en-US" sz="2400" dirty="0" smtClean="0">
                <a:latin typeface="Calibri" pitchFamily="34" charset="0"/>
              </a:rPr>
              <a:t>Assessment Results and ND Compass</a:t>
            </a:r>
          </a:p>
          <a:p>
            <a:pPr>
              <a:lnSpc>
                <a:spcPct val="270000"/>
              </a:lnSpc>
            </a:pPr>
            <a:r>
              <a:rPr lang="en-US" sz="2400" dirty="0" smtClean="0">
                <a:latin typeface="Calibri" pitchFamily="34" charset="0"/>
              </a:rPr>
              <a:t>Key Initiatives</a:t>
            </a:r>
          </a:p>
          <a:p>
            <a:pPr>
              <a:lnSpc>
                <a:spcPct val="270000"/>
              </a:lnSpc>
            </a:pPr>
            <a:r>
              <a:rPr lang="en-US" sz="2400" dirty="0" smtClean="0">
                <a:latin typeface="Calibri" pitchFamily="34" charset="0"/>
              </a:rPr>
              <a:t>Facilitated Focused Discussion</a:t>
            </a:r>
            <a:endParaRPr lang="en-US" sz="2400" dirty="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chor="ctr">
            <a:noAutofit/>
          </a:bodyPr>
          <a:lstStyle/>
          <a:p>
            <a:pPr algn="ctr"/>
            <a:r>
              <a:rPr lang="en-US" sz="2800" b="1" dirty="0" smtClean="0">
                <a:latin typeface="Calibri" pitchFamily="34" charset="0"/>
              </a:rPr>
              <a:t>Whether residents own or rent their home</a:t>
            </a:r>
            <a:endParaRPr lang="en-US" sz="2800" b="1" dirty="0">
              <a:latin typeface="Calibri" pitchFamily="34" charset="0"/>
            </a:endParaRP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038600" y="2057400"/>
            <a:ext cx="4617459" cy="4343400"/>
          </a:xfrm>
          <a:prstGeom prst="rect">
            <a:avLst/>
          </a:prstGeom>
          <a:ln/>
        </p:spPr>
        <p:style>
          <a:lnRef idx="2">
            <a:schemeClr val="accent3"/>
          </a:lnRef>
          <a:fillRef idx="1">
            <a:schemeClr val="lt1"/>
          </a:fillRef>
          <a:effectRef idx="0">
            <a:schemeClr val="accent3"/>
          </a:effectRef>
          <a:fontRef idx="minor">
            <a:schemeClr val="dk1"/>
          </a:fontRef>
        </p:style>
      </p:pic>
      <p:sp>
        <p:nvSpPr>
          <p:cNvPr id="7" name="Text Placeholder 6"/>
          <p:cNvSpPr>
            <a:spLocks noGrp="1"/>
          </p:cNvSpPr>
          <p:nvPr>
            <p:ph type="body" sz="half" idx="4294967295"/>
          </p:nvPr>
        </p:nvSpPr>
        <p:spPr>
          <a:xfrm>
            <a:off x="457200" y="1447800"/>
            <a:ext cx="3008313" cy="4691063"/>
          </a:xfrm>
        </p:spPr>
        <p:txBody>
          <a:bodyPr/>
          <a:lstStyle/>
          <a:p>
            <a:pPr marL="285750" indent="-285750">
              <a:buFont typeface="Arial" pitchFamily="34" charset="0"/>
              <a:buChar char="•"/>
            </a:pPr>
            <a:endParaRPr lang="en-US" dirty="0" smtClean="0"/>
          </a:p>
          <a:p>
            <a:pPr marL="285750" indent="-285750">
              <a:buFont typeface="Arial" pitchFamily="34" charset="0"/>
              <a:buChar char="•"/>
            </a:pPr>
            <a:r>
              <a:rPr lang="en-US" b="1" dirty="0" smtClean="0">
                <a:latin typeface="Calibri" pitchFamily="34" charset="0"/>
              </a:rPr>
              <a:t>Vast majority own their home</a:t>
            </a:r>
            <a:endParaRPr lang="en-US" b="1" dirty="0">
              <a:latin typeface="Calibri" pitchFamily="34" charset="0"/>
            </a:endParaRPr>
          </a:p>
        </p:txBody>
      </p:sp>
      <p:sp>
        <p:nvSpPr>
          <p:cNvPr id="3" name="TextBox 2"/>
          <p:cNvSpPr txBox="1"/>
          <p:nvPr/>
        </p:nvSpPr>
        <p:spPr>
          <a:xfrm>
            <a:off x="457200" y="4876800"/>
            <a:ext cx="3424527" cy="923330"/>
          </a:xfrm>
          <a:prstGeom prst="rect">
            <a:avLst/>
          </a:prstGeom>
          <a:noFill/>
        </p:spPr>
        <p:txBody>
          <a:bodyPr wrap="none" rtlCol="0">
            <a:spAutoFit/>
          </a:bodyPr>
          <a:lstStyle/>
          <a:p>
            <a:r>
              <a:rPr lang="en-US" dirty="0" smtClean="0">
                <a:latin typeface="Calibri" pitchFamily="34" charset="0"/>
              </a:rPr>
              <a:t>Sample under-represented renters</a:t>
            </a:r>
          </a:p>
          <a:p>
            <a:r>
              <a:rPr lang="en-US" dirty="0" smtClean="0">
                <a:latin typeface="Calibri" pitchFamily="34" charset="0"/>
              </a:rPr>
              <a:t>and over-represented owners</a:t>
            </a:r>
          </a:p>
          <a:p>
            <a:r>
              <a:rPr lang="en-US" dirty="0">
                <a:latin typeface="Calibri" pitchFamily="34" charset="0"/>
              </a:rPr>
              <a:t>c</a:t>
            </a:r>
            <a:r>
              <a:rPr lang="en-US" dirty="0" smtClean="0">
                <a:latin typeface="Calibri" pitchFamily="34" charset="0"/>
              </a:rPr>
              <a:t>ompared to Census data</a:t>
            </a:r>
            <a:endParaRPr lang="en-US" dirty="0">
              <a:latin typeface="Calibri" pitchFamily="34" charset="0"/>
            </a:endParaRPr>
          </a:p>
        </p:txBody>
      </p:sp>
    </p:spTree>
    <p:extLst>
      <p:ext uri="{BB962C8B-B14F-4D97-AF65-F5344CB8AC3E}">
        <p14:creationId xmlns:p14="http://schemas.microsoft.com/office/powerpoint/2010/main" val="3787469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en-US" sz="2800" b="1" dirty="0" smtClean="0">
                <a:latin typeface="Calibri" pitchFamily="34" charset="0"/>
              </a:rPr>
              <a:t>Residents’ race or ethnicity</a:t>
            </a:r>
            <a:r>
              <a:rPr lang="en-US" sz="2800" dirty="0" smtClean="0">
                <a:latin typeface="Calibri" pitchFamily="34" charset="0"/>
              </a:rPr>
              <a:t/>
            </a:r>
            <a:br>
              <a:rPr lang="en-US" sz="2800" dirty="0" smtClean="0">
                <a:latin typeface="Calibri" pitchFamily="34" charset="0"/>
              </a:rPr>
            </a:br>
            <a:r>
              <a:rPr lang="en-US" sz="1100" dirty="0" smtClean="0">
                <a:latin typeface="Calibri" pitchFamily="34" charset="0"/>
              </a:rPr>
              <a:t>N=236</a:t>
            </a:r>
            <a:br>
              <a:rPr lang="en-US" sz="1100" dirty="0" smtClean="0">
                <a:latin typeface="Calibri" pitchFamily="34" charset="0"/>
              </a:rPr>
            </a:br>
            <a:r>
              <a:rPr lang="en-US" sz="1100" dirty="0" smtClean="0">
                <a:latin typeface="Calibri" pitchFamily="34" charset="0"/>
              </a:rPr>
              <a:t>*Percentages do not equal 100.0 due to multiple responses.</a:t>
            </a:r>
            <a:endParaRPr lang="en-US" sz="3600" dirty="0">
              <a:latin typeface="Calibri" pitchFamily="34" charset="0"/>
            </a:endParaRPr>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1800" y="2286000"/>
            <a:ext cx="5657592" cy="3352800"/>
          </a:xfrm>
          <a:prstGeom prst="rect">
            <a:avLst/>
          </a:prstGeom>
          <a:ln/>
          <a:extLst/>
        </p:spPr>
        <p:style>
          <a:lnRef idx="2">
            <a:schemeClr val="accent3"/>
          </a:lnRef>
          <a:fillRef idx="1">
            <a:schemeClr val="lt1"/>
          </a:fillRef>
          <a:effectRef idx="0">
            <a:schemeClr val="accent3"/>
          </a:effectRef>
          <a:fontRef idx="minor">
            <a:schemeClr val="dk1"/>
          </a:fontRef>
        </p:style>
      </p:pic>
      <p:sp>
        <p:nvSpPr>
          <p:cNvPr id="4" name="Text Placeholder 3"/>
          <p:cNvSpPr>
            <a:spLocks noGrp="1"/>
          </p:cNvSpPr>
          <p:nvPr>
            <p:ph type="body" sz="half" idx="4294967295"/>
          </p:nvPr>
        </p:nvSpPr>
        <p:spPr>
          <a:xfrm>
            <a:off x="0" y="1435100"/>
            <a:ext cx="3008313" cy="4691063"/>
          </a:xfrm>
        </p:spPr>
        <p:txBody>
          <a:bodyPr>
            <a:normAutofit/>
          </a:bodyPr>
          <a:lstStyle/>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latin typeface="Calibri" pitchFamily="34" charset="0"/>
              </a:rPr>
              <a:t>Vast majority white</a:t>
            </a:r>
          </a:p>
          <a:p>
            <a:pPr marL="285750" indent="-285750">
              <a:buFont typeface="Arial" pitchFamily="34" charset="0"/>
              <a:buChar char="•"/>
            </a:pPr>
            <a:endParaRPr lang="en-US" sz="1800" dirty="0">
              <a:latin typeface="Calibri" pitchFamily="34" charset="0"/>
            </a:endParaRPr>
          </a:p>
          <a:p>
            <a:pPr marL="285750" indent="-285750">
              <a:buFont typeface="Arial" pitchFamily="34" charset="0"/>
              <a:buChar char="•"/>
            </a:pPr>
            <a:r>
              <a:rPr lang="en-US" sz="1800" b="1" dirty="0" smtClean="0">
                <a:latin typeface="Calibri" pitchFamily="34" charset="0"/>
              </a:rPr>
              <a:t>Other**</a:t>
            </a:r>
          </a:p>
          <a:p>
            <a:pPr marL="742950" lvl="1" indent="-285750">
              <a:buFont typeface="Arial" pitchFamily="34" charset="0"/>
              <a:buChar char="•"/>
            </a:pPr>
            <a:r>
              <a:rPr lang="en-US" sz="1600" dirty="0" smtClean="0">
                <a:latin typeface="Calibri" pitchFamily="34" charset="0"/>
              </a:rPr>
              <a:t>Euro-American (1)</a:t>
            </a:r>
          </a:p>
          <a:p>
            <a:pPr marL="742950" lvl="1" indent="-285750">
              <a:buFont typeface="Arial" pitchFamily="34" charset="0"/>
              <a:buChar char="•"/>
            </a:pPr>
            <a:r>
              <a:rPr lang="en-US" sz="1600" dirty="0" smtClean="0">
                <a:latin typeface="Calibri" pitchFamily="34" charset="0"/>
              </a:rPr>
              <a:t>Native-born American of German royalty </a:t>
            </a:r>
            <a:r>
              <a:rPr lang="en-US" sz="1600" dirty="0" smtClean="0"/>
              <a:t>(1)</a:t>
            </a:r>
            <a:endParaRPr lang="en-US" sz="1600" dirty="0"/>
          </a:p>
        </p:txBody>
      </p:sp>
    </p:spTree>
    <p:extLst>
      <p:ext uri="{BB962C8B-B14F-4D97-AF65-F5344CB8AC3E}">
        <p14:creationId xmlns:p14="http://schemas.microsoft.com/office/powerpoint/2010/main" val="1650288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2400" b="1" dirty="0" smtClean="0">
                <a:latin typeface="Calibri" pitchFamily="34" charset="0"/>
              </a:rPr>
              <a:t>Whether residents are the parent or primary caregiver of a child or children 18 years of age or younger</a:t>
            </a:r>
            <a:endParaRPr lang="en-US" sz="2400" b="1" dirty="0">
              <a:latin typeface="Calibri" pitchFamily="34" charset="0"/>
            </a:endParaRP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191000" y="2133600"/>
            <a:ext cx="4438035" cy="4174626"/>
          </a:xfrm>
          <a:prstGeom prst="rect">
            <a:avLst/>
          </a:prstGeom>
          <a:ln/>
        </p:spPr>
        <p:style>
          <a:lnRef idx="2">
            <a:schemeClr val="accent3"/>
          </a:lnRef>
          <a:fillRef idx="1">
            <a:schemeClr val="lt1"/>
          </a:fillRef>
          <a:effectRef idx="0">
            <a:schemeClr val="accent3"/>
          </a:effectRef>
          <a:fontRef idx="minor">
            <a:schemeClr val="dk1"/>
          </a:fontRef>
        </p:style>
      </p:pic>
      <p:sp>
        <p:nvSpPr>
          <p:cNvPr id="7" name="Text Placeholder 6"/>
          <p:cNvSpPr>
            <a:spLocks noGrp="1"/>
          </p:cNvSpPr>
          <p:nvPr>
            <p:ph type="body" sz="half" idx="4294967295"/>
          </p:nvPr>
        </p:nvSpPr>
        <p:spPr>
          <a:xfrm>
            <a:off x="457200" y="1447800"/>
            <a:ext cx="3008313" cy="4691063"/>
          </a:xfrm>
        </p:spPr>
        <p:txBody>
          <a:bodyPr>
            <a:normAutofit/>
          </a:bodyPr>
          <a:lstStyle/>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latin typeface="Calibri" pitchFamily="34" charset="0"/>
              </a:rPr>
              <a:t>1 in 4 respondents are the parent or primary caregiver of a child or children 18 years of age or younger</a:t>
            </a:r>
            <a:endParaRPr lang="en-US" sz="1800" b="1" dirty="0">
              <a:latin typeface="Calibri" pitchFamily="34" charset="0"/>
            </a:endParaRPr>
          </a:p>
        </p:txBody>
      </p:sp>
    </p:spTree>
    <p:extLst>
      <p:ext uri="{BB962C8B-B14F-4D97-AF65-F5344CB8AC3E}">
        <p14:creationId xmlns:p14="http://schemas.microsoft.com/office/powerpoint/2010/main" val="35442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58952"/>
          </a:xfrm>
        </p:spPr>
        <p:style>
          <a:lnRef idx="1">
            <a:schemeClr val="accent3"/>
          </a:lnRef>
          <a:fillRef idx="2">
            <a:schemeClr val="accent3"/>
          </a:fillRef>
          <a:effectRef idx="1">
            <a:schemeClr val="accent3"/>
          </a:effectRef>
          <a:fontRef idx="minor">
            <a:schemeClr val="dk1"/>
          </a:fontRef>
        </p:style>
        <p:txBody>
          <a:bodyPr>
            <a:normAutofit/>
          </a:bodyPr>
          <a:lstStyle/>
          <a:p>
            <a:r>
              <a:rPr lang="en-US" sz="4000" b="1" dirty="0" smtClean="0">
                <a:latin typeface="Calibri" pitchFamily="34" charset="0"/>
              </a:rPr>
              <a:t>Take Away Points</a:t>
            </a:r>
            <a:endParaRPr lang="en-US" sz="4000" b="1" dirty="0">
              <a:latin typeface="Calibri" pitchFamily="34" charset="0"/>
            </a:endParaRPr>
          </a:p>
        </p:txBody>
      </p:sp>
      <p:sp>
        <p:nvSpPr>
          <p:cNvPr id="3" name="Content Placeholder 2"/>
          <p:cNvSpPr>
            <a:spLocks noGrp="1"/>
          </p:cNvSpPr>
          <p:nvPr>
            <p:ph idx="1"/>
          </p:nvPr>
        </p:nvSpPr>
        <p:spPr>
          <a:xfrm>
            <a:off x="304800" y="1600200"/>
            <a:ext cx="8458200" cy="4525963"/>
          </a:xfrm>
        </p:spPr>
        <p:txBody>
          <a:bodyPr>
            <a:normAutofit lnSpcReduction="10000"/>
          </a:bodyPr>
          <a:lstStyle/>
          <a:p>
            <a:r>
              <a:rPr lang="en-US" sz="3500" b="1" dirty="0" smtClean="0">
                <a:latin typeface="Calibri" pitchFamily="34" charset="0"/>
              </a:rPr>
              <a:t>Health Collaborative Successful Model </a:t>
            </a:r>
          </a:p>
          <a:p>
            <a:pPr lvl="1"/>
            <a:r>
              <a:rPr lang="en-US" sz="2600" dirty="0" smtClean="0">
                <a:solidFill>
                  <a:schemeClr val="tx1"/>
                </a:solidFill>
                <a:latin typeface="Calibri" pitchFamily="34" charset="0"/>
              </a:rPr>
              <a:t>Brought area health providers together for common goal</a:t>
            </a:r>
          </a:p>
          <a:p>
            <a:pPr lvl="1"/>
            <a:r>
              <a:rPr lang="en-US" sz="2600" dirty="0" smtClean="0">
                <a:solidFill>
                  <a:schemeClr val="tx1"/>
                </a:solidFill>
                <a:latin typeface="Calibri" pitchFamily="34" charset="0"/>
              </a:rPr>
              <a:t>Successful leveraging of resources</a:t>
            </a:r>
          </a:p>
          <a:p>
            <a:pPr lvl="2"/>
            <a:r>
              <a:rPr lang="en-US" sz="2200" dirty="0" smtClean="0">
                <a:latin typeface="Calibri" pitchFamily="34" charset="0"/>
              </a:rPr>
              <a:t>Expenses to conduct needs assessment</a:t>
            </a:r>
          </a:p>
          <a:p>
            <a:pPr lvl="2"/>
            <a:r>
              <a:rPr lang="en-US" sz="2200" dirty="0" smtClean="0">
                <a:latin typeface="Calibri" pitchFamily="34" charset="0"/>
              </a:rPr>
              <a:t>Reduce respondent burden</a:t>
            </a:r>
          </a:p>
          <a:p>
            <a:r>
              <a:rPr lang="en-US" sz="3400" b="1" dirty="0">
                <a:latin typeface="Calibri" pitchFamily="34" charset="0"/>
              </a:rPr>
              <a:t>C</a:t>
            </a:r>
            <a:r>
              <a:rPr lang="en-US" sz="3400" b="1" dirty="0" smtClean="0">
                <a:latin typeface="Calibri" pitchFamily="34" charset="0"/>
              </a:rPr>
              <a:t>ommunity Leaders Mirror Residents’ Views</a:t>
            </a:r>
          </a:p>
          <a:p>
            <a:pPr lvl="1"/>
            <a:r>
              <a:rPr lang="en-US" sz="2600" dirty="0" smtClean="0">
                <a:solidFill>
                  <a:schemeClr val="tx1"/>
                </a:solidFill>
                <a:latin typeface="Calibri" pitchFamily="34" charset="0"/>
              </a:rPr>
              <a:t>Leaders shared views and priorities of residents</a:t>
            </a:r>
          </a:p>
          <a:p>
            <a:r>
              <a:rPr lang="en-US" sz="3400" b="1" dirty="0" smtClean="0">
                <a:latin typeface="Calibri" pitchFamily="34" charset="0"/>
              </a:rPr>
              <a:t>Results are Available for Community Use</a:t>
            </a:r>
          </a:p>
          <a:p>
            <a:pPr lvl="1"/>
            <a:r>
              <a:rPr lang="en-US" sz="2600" dirty="0" smtClean="0">
                <a:solidFill>
                  <a:schemeClr val="tx1"/>
                </a:solidFill>
                <a:latin typeface="Calibri" pitchFamily="34" charset="0"/>
              </a:rPr>
              <a:t>ND Compass a platform for sharing community data</a:t>
            </a:r>
          </a:p>
          <a:p>
            <a:pPr lvl="1"/>
            <a:endParaRPr lang="en-US" sz="3000" dirty="0" smtClean="0">
              <a:solidFill>
                <a:schemeClr val="tx1"/>
              </a:solidFill>
            </a:endParaRPr>
          </a:p>
          <a:p>
            <a:pPr marL="914400" lvl="2" indent="0">
              <a:buNone/>
            </a:pPr>
            <a:endParaRPr lang="en-US" sz="2400" dirty="0">
              <a:solidFill>
                <a:prstClr val="black"/>
              </a:solidFill>
            </a:endParaRPr>
          </a:p>
          <a:p>
            <a:pPr lvl="2"/>
            <a:endParaRPr lang="en-US" b="1" dirty="0" smtClean="0"/>
          </a:p>
          <a:p>
            <a:pPr lvl="2"/>
            <a:endParaRPr lang="en-US" dirty="0" smtClean="0"/>
          </a:p>
          <a:p>
            <a:pPr lvl="2"/>
            <a:endParaRPr lang="en-US" dirty="0"/>
          </a:p>
          <a:p>
            <a:pPr marL="914400" lvl="2" indent="0">
              <a:buNone/>
            </a:pPr>
            <a:endParaRPr lang="en-US" dirty="0" smtClean="0"/>
          </a:p>
        </p:txBody>
      </p:sp>
    </p:spTree>
    <p:extLst>
      <p:ext uri="{BB962C8B-B14F-4D97-AF65-F5344CB8AC3E}">
        <p14:creationId xmlns:p14="http://schemas.microsoft.com/office/powerpoint/2010/main" val="3231179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Calibri" pitchFamily="34" charset="0"/>
              </a:rPr>
              <a:t>Donald Warne, MD, MPH</a:t>
            </a:r>
            <a:endParaRPr lang="en-US" sz="4200" b="1" dirty="0">
              <a:latin typeface="Calibri" pitchFamily="34" charset="0"/>
            </a:endParaRPr>
          </a:p>
        </p:txBody>
      </p:sp>
      <p:sp>
        <p:nvSpPr>
          <p:cNvPr id="3" name="Content Placeholder 2"/>
          <p:cNvSpPr>
            <a:spLocks noGrp="1"/>
          </p:cNvSpPr>
          <p:nvPr>
            <p:ph sz="quarter" idx="1"/>
          </p:nvPr>
        </p:nvSpPr>
        <p:spPr/>
        <p:txBody>
          <a:bodyPr>
            <a:normAutofit/>
          </a:bodyPr>
          <a:lstStyle/>
          <a:p>
            <a:r>
              <a:rPr lang="en-US" sz="3200" dirty="0" smtClean="0">
                <a:latin typeface="Calibri" pitchFamily="34" charset="0"/>
              </a:rPr>
              <a:t>Director, Master of Public Health Program</a:t>
            </a:r>
          </a:p>
          <a:p>
            <a:r>
              <a:rPr lang="en-US" sz="3200" dirty="0" smtClean="0">
                <a:latin typeface="Calibri" pitchFamily="34" charset="0"/>
              </a:rPr>
              <a:t>North Dakota State University</a:t>
            </a:r>
          </a:p>
          <a:p>
            <a:pPr marL="0" indent="0">
              <a:buNone/>
            </a:pPr>
            <a:endParaRPr lang="en-US" sz="3200" dirty="0" smtClean="0">
              <a:latin typeface="Calibri" pitchFamily="34" charset="0"/>
            </a:endParaRPr>
          </a:p>
          <a:p>
            <a:pPr marL="0" indent="0" algn="ctr">
              <a:buNone/>
            </a:pPr>
            <a:r>
              <a:rPr lang="en-US" sz="3200" i="1" dirty="0" smtClean="0">
                <a:latin typeface="Calibri" pitchFamily="34" charset="0"/>
              </a:rPr>
              <a:t>F-M American Indian Community-Sponsored Health Needs Assessment</a:t>
            </a:r>
            <a:endParaRPr lang="en-US" sz="3200" i="1" dirty="0">
              <a:latin typeface="Calibri" pitchFamily="34" charset="0"/>
            </a:endParaRPr>
          </a:p>
        </p:txBody>
      </p:sp>
    </p:spTree>
    <p:extLst>
      <p:ext uri="{BB962C8B-B14F-4D97-AF65-F5344CB8AC3E}">
        <p14:creationId xmlns:p14="http://schemas.microsoft.com/office/powerpoint/2010/main" val="307333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Cost of Health Care</a:t>
            </a:r>
            <a:endParaRPr lang="en-US" b="1" dirty="0">
              <a:latin typeface="Calibri" pitchFamily="34" charset="0"/>
            </a:endParaRPr>
          </a:p>
        </p:txBody>
      </p:sp>
      <p:pic>
        <p:nvPicPr>
          <p:cNvPr id="9" name="Content Placeholder 8"/>
          <p:cNvPicPr>
            <a:picLocks noGrp="1" noChangeAspect="1"/>
          </p:cNvPicPr>
          <p:nvPr>
            <p:ph sz="quarter" idx="1"/>
          </p:nvPr>
        </p:nvPicPr>
        <p:blipFill rotWithShape="1">
          <a:blip r:embed="rId3" cstate="print"/>
          <a:srcRect l="-228" t="-1786" r="-1754" b="-1530"/>
          <a:stretch/>
        </p:blipFill>
        <p:spPr>
          <a:xfrm>
            <a:off x="282242" y="1475185"/>
            <a:ext cx="8672528" cy="519521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Cost of Prescription Drugs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834" t="-760" r="-1451" b="-2314"/>
          <a:stretch/>
        </p:blipFill>
        <p:spPr>
          <a:xfrm>
            <a:off x="230925" y="1527047"/>
            <a:ext cx="8698185" cy="5143347"/>
          </a:xfrm>
        </p:spPr>
      </p:pic>
    </p:spTree>
    <p:extLst>
      <p:ext uri="{BB962C8B-B14F-4D97-AF65-F5344CB8AC3E}">
        <p14:creationId xmlns:p14="http://schemas.microsoft.com/office/powerpoint/2010/main" val="1480779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Cost of Health Insurance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12" r="-151" b="-511"/>
          <a:stretch/>
        </p:blipFill>
        <p:spPr>
          <a:xfrm>
            <a:off x="301752" y="1527048"/>
            <a:ext cx="8550384" cy="5040726"/>
          </a:xfrm>
        </p:spPr>
      </p:pic>
    </p:spTree>
    <p:extLst>
      <p:ext uri="{BB962C8B-B14F-4D97-AF65-F5344CB8AC3E}">
        <p14:creationId xmlns:p14="http://schemas.microsoft.com/office/powerpoint/2010/main" val="1329445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Availability of Prevention Programs or Services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256" r="-84" b="-417"/>
          <a:stretch/>
        </p:blipFill>
        <p:spPr>
          <a:xfrm>
            <a:off x="256584" y="1513667"/>
            <a:ext cx="8628336" cy="5036485"/>
          </a:xfrm>
        </p:spPr>
      </p:pic>
    </p:spTree>
    <p:extLst>
      <p:ext uri="{BB962C8B-B14F-4D97-AF65-F5344CB8AC3E}">
        <p14:creationId xmlns:p14="http://schemas.microsoft.com/office/powerpoint/2010/main" val="2500141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Distance to Health Care Services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299" t="-244" r="-148" b="-256"/>
          <a:stretch/>
        </p:blipFill>
        <p:spPr>
          <a:xfrm>
            <a:off x="256584" y="1527047"/>
            <a:ext cx="8634040" cy="5053553"/>
          </a:xfrm>
        </p:spPr>
      </p:pic>
    </p:spTree>
    <p:extLst>
      <p:ext uri="{BB962C8B-B14F-4D97-AF65-F5344CB8AC3E}">
        <p14:creationId xmlns:p14="http://schemas.microsoft.com/office/powerpoint/2010/main" val="55716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2819400"/>
            <a:ext cx="8686800" cy="2133600"/>
          </a:xfrm>
        </p:spPr>
        <p:txBody>
          <a:bodyPr>
            <a:normAutofit fontScale="92500" lnSpcReduction="10000"/>
          </a:bodyPr>
          <a:lstStyle/>
          <a:p>
            <a:r>
              <a:rPr lang="en-US" sz="3600" dirty="0" smtClean="0">
                <a:solidFill>
                  <a:schemeClr val="bg1"/>
                </a:solidFill>
                <a:latin typeface="Calibri" pitchFamily="34" charset="0"/>
              </a:rPr>
              <a:t> Corporate Community Benefit/Community Health Improvement </a:t>
            </a:r>
          </a:p>
          <a:p>
            <a:r>
              <a:rPr lang="en-US" sz="3600" dirty="0" smtClean="0">
                <a:solidFill>
                  <a:schemeClr val="bg1"/>
                </a:solidFill>
                <a:latin typeface="Calibri" pitchFamily="34" charset="0"/>
              </a:rPr>
              <a:t>Sanford </a:t>
            </a:r>
            <a:r>
              <a:rPr lang="en-US" sz="3900" dirty="0" smtClean="0">
                <a:solidFill>
                  <a:schemeClr val="bg1"/>
                </a:solidFill>
                <a:latin typeface="Calibri" pitchFamily="34" charset="0"/>
              </a:rPr>
              <a:t>Health System</a:t>
            </a:r>
            <a:endParaRPr lang="en-US" sz="3900" dirty="0">
              <a:solidFill>
                <a:schemeClr val="bg1"/>
              </a:solidFill>
              <a:latin typeface="Calibri" pitchFamily="34" charset="0"/>
            </a:endParaRPr>
          </a:p>
        </p:txBody>
      </p:sp>
      <p:sp>
        <p:nvSpPr>
          <p:cNvPr id="3" name="Title 2"/>
          <p:cNvSpPr>
            <a:spLocks noGrp="1"/>
          </p:cNvSpPr>
          <p:nvPr>
            <p:ph type="ctrTitle"/>
          </p:nvPr>
        </p:nvSpPr>
        <p:spPr>
          <a:xfrm>
            <a:off x="381000" y="381000"/>
            <a:ext cx="8458200" cy="1219200"/>
          </a:xfrm>
        </p:spPr>
        <p:txBody>
          <a:bodyPr>
            <a:normAutofit/>
          </a:bodyPr>
          <a:lstStyle/>
          <a:p>
            <a:r>
              <a:rPr lang="en-US" sz="4000" b="1" dirty="0" smtClean="0">
                <a:solidFill>
                  <a:schemeClr val="accent3"/>
                </a:solidFill>
                <a:latin typeface="Calibri" pitchFamily="34" charset="0"/>
              </a:rPr>
              <a:t>Carrie McLeod, MBA, MS, RD, LRD, CDE</a:t>
            </a:r>
            <a:endParaRPr lang="en-US" sz="4000" b="1" dirty="0">
              <a:solidFill>
                <a:schemeClr val="accent3"/>
              </a:solidFill>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Availability of/Access to Transportation</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149" t="-244" r="-1" b="-256"/>
          <a:stretch/>
        </p:blipFill>
        <p:spPr>
          <a:xfrm>
            <a:off x="256584" y="1527047"/>
            <a:ext cx="8634040" cy="5053553"/>
          </a:xfrm>
        </p:spPr>
      </p:pic>
    </p:spTree>
    <p:extLst>
      <p:ext uri="{BB962C8B-B14F-4D97-AF65-F5344CB8AC3E}">
        <p14:creationId xmlns:p14="http://schemas.microsoft.com/office/powerpoint/2010/main" val="292828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Time it takes to get an Appointment</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1" t="-245" r="-300" b="-257"/>
          <a:stretch/>
        </p:blipFill>
        <p:spPr>
          <a:xfrm>
            <a:off x="301752" y="1527048"/>
            <a:ext cx="8576042" cy="5027898"/>
          </a:xfrm>
        </p:spPr>
      </p:pic>
    </p:spTree>
    <p:extLst>
      <p:ext uri="{BB962C8B-B14F-4D97-AF65-F5344CB8AC3E}">
        <p14:creationId xmlns:p14="http://schemas.microsoft.com/office/powerpoint/2010/main" val="4285048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pitchFamily="34" charset="0"/>
              </a:rPr>
              <a:t>Use of Emergency Room Services for Primary Care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244" b="-254"/>
          <a:stretch/>
        </p:blipFill>
        <p:spPr>
          <a:xfrm>
            <a:off x="256585" y="1527047"/>
            <a:ext cx="8646868" cy="5066381"/>
          </a:xfrm>
        </p:spPr>
      </p:pic>
    </p:spTree>
    <p:extLst>
      <p:ext uri="{BB962C8B-B14F-4D97-AF65-F5344CB8AC3E}">
        <p14:creationId xmlns:p14="http://schemas.microsoft.com/office/powerpoint/2010/main" val="3915526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pitchFamily="34" charset="0"/>
              </a:rPr>
              <a:t>Availability of Mental Health Services and Providers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149" t="-244" r="-149" b="-512"/>
          <a:stretch/>
        </p:blipFill>
        <p:spPr>
          <a:xfrm>
            <a:off x="256584" y="1527047"/>
            <a:ext cx="8634040" cy="5053553"/>
          </a:xfrm>
        </p:spPr>
      </p:pic>
    </p:spTree>
    <p:extLst>
      <p:ext uri="{BB962C8B-B14F-4D97-AF65-F5344CB8AC3E}">
        <p14:creationId xmlns:p14="http://schemas.microsoft.com/office/powerpoint/2010/main" val="3028691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Levels of Obesity</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79" t="11" r="-300" b="-1"/>
          <a:stretch/>
        </p:blipFill>
        <p:spPr>
          <a:xfrm>
            <a:off x="295071" y="1527048"/>
            <a:ext cx="8582723" cy="5040726"/>
          </a:xfrm>
        </p:spPr>
      </p:pic>
    </p:spTree>
    <p:extLst>
      <p:ext uri="{BB962C8B-B14F-4D97-AF65-F5344CB8AC3E}">
        <p14:creationId xmlns:p14="http://schemas.microsoft.com/office/powerpoint/2010/main" val="3694521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Poor Nutrition/Eating Habits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507" r="-546" b="-517"/>
          <a:stretch/>
        </p:blipFill>
        <p:spPr>
          <a:xfrm>
            <a:off x="301752" y="1527048"/>
            <a:ext cx="8550384" cy="5015070"/>
          </a:xfrm>
        </p:spPr>
      </p:pic>
    </p:spTree>
    <p:extLst>
      <p:ext uri="{BB962C8B-B14F-4D97-AF65-F5344CB8AC3E}">
        <p14:creationId xmlns:p14="http://schemas.microsoft.com/office/powerpoint/2010/main" val="1454477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Inactivity and/or Lack of Exercise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2" t="-245" r="-150" b="-1"/>
          <a:stretch/>
        </p:blipFill>
        <p:spPr>
          <a:xfrm>
            <a:off x="301752" y="1527048"/>
            <a:ext cx="8576042" cy="501507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Cancer</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298" t="12" r="1" b="-255"/>
          <a:stretch/>
        </p:blipFill>
        <p:spPr>
          <a:xfrm>
            <a:off x="256585" y="1527048"/>
            <a:ext cx="8634040" cy="5040726"/>
          </a:xfrm>
        </p:spPr>
      </p:pic>
    </p:spTree>
    <p:extLst>
      <p:ext uri="{BB962C8B-B14F-4D97-AF65-F5344CB8AC3E}">
        <p14:creationId xmlns:p14="http://schemas.microsoft.com/office/powerpoint/2010/main" val="2787203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Chronic Disease (e.g. diabetes, heart)</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149" t="-244" r="-149" b="-256"/>
          <a:stretch/>
        </p:blipFill>
        <p:spPr>
          <a:xfrm>
            <a:off x="256584" y="1527048"/>
            <a:ext cx="8634040" cy="5040726"/>
          </a:xfrm>
        </p:spPr>
      </p:pic>
    </p:spTree>
    <p:extLst>
      <p:ext uri="{BB962C8B-B14F-4D97-AF65-F5344CB8AC3E}">
        <p14:creationId xmlns:p14="http://schemas.microsoft.com/office/powerpoint/2010/main" val="152748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Communicable Diseases (e.g. STDs, AIDS)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l="-77" t="-246" r="-300" b="-512"/>
          <a:stretch/>
        </p:blipFill>
        <p:spPr>
          <a:xfrm>
            <a:off x="295071" y="1527048"/>
            <a:ext cx="8595553" cy="5040726"/>
          </a:xfrm>
        </p:spPr>
      </p:pic>
    </p:spTree>
    <p:extLst>
      <p:ext uri="{BB962C8B-B14F-4D97-AF65-F5344CB8AC3E}">
        <p14:creationId xmlns:p14="http://schemas.microsoft.com/office/powerpoint/2010/main" val="98885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3400"/>
            <a:ext cx="8534400" cy="990600"/>
          </a:xfrm>
        </p:spPr>
        <p:txBody>
          <a:bodyPr>
            <a:normAutofit fontScale="90000"/>
          </a:bodyPr>
          <a:lstStyle/>
          <a:p>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b="1" dirty="0" smtClean="0">
                <a:solidFill>
                  <a:srgbClr val="0070C0"/>
                </a:solidFill>
                <a:latin typeface="Calibri" pitchFamily="34" charset="0"/>
              </a:rPr>
              <a:t/>
            </a:r>
            <a:br>
              <a:rPr lang="en-US" b="1" dirty="0" smtClean="0">
                <a:solidFill>
                  <a:srgbClr val="0070C0"/>
                </a:solidFill>
                <a:latin typeface="Calibri" pitchFamily="34" charset="0"/>
              </a:rPr>
            </a:br>
            <a:r>
              <a:rPr lang="en-US" sz="3600" b="1" dirty="0" smtClean="0">
                <a:solidFill>
                  <a:schemeClr val="accent3"/>
                </a:solidFill>
                <a:latin typeface="Calibri" pitchFamily="34" charset="0"/>
              </a:rPr>
              <a:t>Health Care Reform and the Affordable Care Act  </a:t>
            </a:r>
            <a:r>
              <a:rPr lang="en-US" b="1" dirty="0" smtClean="0">
                <a:solidFill>
                  <a:schemeClr val="accent3"/>
                </a:solidFill>
                <a:latin typeface="Calibri" pitchFamily="34" charset="0"/>
              </a:rPr>
              <a:t/>
            </a:r>
            <a:br>
              <a:rPr lang="en-US" b="1" dirty="0" smtClean="0">
                <a:solidFill>
                  <a:schemeClr val="accent3"/>
                </a:solidFill>
                <a:latin typeface="Calibri" pitchFamily="34" charset="0"/>
              </a:rPr>
            </a:br>
            <a:endParaRPr lang="en-US" b="1" dirty="0">
              <a:solidFill>
                <a:schemeClr val="accent3"/>
              </a:solidFill>
              <a:latin typeface="Calibri" pitchFamily="34" charset="0"/>
            </a:endParaRPr>
          </a:p>
        </p:txBody>
      </p:sp>
      <p:sp>
        <p:nvSpPr>
          <p:cNvPr id="4" name="Content Placeholder 3"/>
          <p:cNvSpPr>
            <a:spLocks noGrp="1"/>
          </p:cNvSpPr>
          <p:nvPr>
            <p:ph sz="half" idx="1"/>
          </p:nvPr>
        </p:nvSpPr>
        <p:spPr>
          <a:xfrm>
            <a:off x="301752" y="1524000"/>
            <a:ext cx="4038600" cy="4876800"/>
          </a:xfrm>
        </p:spPr>
        <p:txBody>
          <a:bodyPr>
            <a:normAutofit lnSpcReduction="10000"/>
          </a:bodyPr>
          <a:lstStyle/>
          <a:p>
            <a:r>
              <a:rPr lang="en-US" dirty="0" smtClean="0">
                <a:latin typeface="Calibri" pitchFamily="34" charset="0"/>
              </a:rPr>
              <a:t>The 2010 Health Care Reform enactment requires that each hospital must have conducted a community health needs assessment at least every three years, and take into account input from persons who represent the broad interests of the community served by the hospital facility including those with expertise in public health.</a:t>
            </a:r>
            <a:endParaRPr lang="en-US" dirty="0">
              <a:latin typeface="Calibri" pitchFamily="34" charset="0"/>
            </a:endParaRPr>
          </a:p>
        </p:txBody>
      </p:sp>
      <p:pic>
        <p:nvPicPr>
          <p:cNvPr id="6" name="Picture 3"/>
          <p:cNvPicPr>
            <a:picLocks noGrp="1" noChangeAspect="1" noChangeArrowheads="1"/>
          </p:cNvPicPr>
          <p:nvPr>
            <p:ph sz="half" idx="2"/>
          </p:nvPr>
        </p:nvPicPr>
        <p:blipFill>
          <a:blip r:embed="rId3" cstate="print"/>
          <a:srcRect/>
          <a:stretch>
            <a:fillRect/>
          </a:stretch>
        </p:blipFill>
        <p:spPr bwMode="auto">
          <a:xfrm>
            <a:off x="4639768" y="1981200"/>
            <a:ext cx="4156570" cy="3352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Dementia/Alzheimer’s Disease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502" r="-546" b="-256"/>
          <a:stretch/>
        </p:blipFill>
        <p:spPr>
          <a:xfrm>
            <a:off x="301752" y="1527048"/>
            <a:ext cx="8550384" cy="5040726"/>
          </a:xfrm>
        </p:spPr>
      </p:pic>
    </p:spTree>
    <p:extLst>
      <p:ext uri="{BB962C8B-B14F-4D97-AF65-F5344CB8AC3E}">
        <p14:creationId xmlns:p14="http://schemas.microsoft.com/office/powerpoint/2010/main" val="860927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Levels of Depression</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243" r="-301" b="-255"/>
          <a:stretch/>
        </p:blipFill>
        <p:spPr>
          <a:xfrm>
            <a:off x="301751" y="1527047"/>
            <a:ext cx="8563213" cy="5053553"/>
          </a:xfrm>
        </p:spPr>
      </p:pic>
    </p:spTree>
    <p:extLst>
      <p:ext uri="{BB962C8B-B14F-4D97-AF65-F5344CB8AC3E}">
        <p14:creationId xmlns:p14="http://schemas.microsoft.com/office/powerpoint/2010/main" val="681433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Stress</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502" r="-396" b="-772"/>
          <a:stretch/>
        </p:blipFill>
        <p:spPr>
          <a:xfrm>
            <a:off x="301751" y="1527047"/>
            <a:ext cx="8537555" cy="5053553"/>
          </a:xfrm>
        </p:spPr>
      </p:pic>
    </p:spTree>
    <p:extLst>
      <p:ext uri="{BB962C8B-B14F-4D97-AF65-F5344CB8AC3E}">
        <p14:creationId xmlns:p14="http://schemas.microsoft.com/office/powerpoint/2010/main" val="29997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Suicide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244" b="-256"/>
          <a:stretch/>
        </p:blipFill>
        <p:spPr>
          <a:xfrm>
            <a:off x="301752" y="1527048"/>
            <a:ext cx="8563213" cy="5040726"/>
          </a:xfrm>
        </p:spPr>
      </p:pic>
    </p:spTree>
    <p:extLst>
      <p:ext uri="{BB962C8B-B14F-4D97-AF65-F5344CB8AC3E}">
        <p14:creationId xmlns:p14="http://schemas.microsoft.com/office/powerpoint/2010/main" val="2617073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Alcohol Use and Abuse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500" b="-256"/>
          <a:stretch/>
        </p:blipFill>
        <p:spPr>
          <a:xfrm>
            <a:off x="301751" y="1527047"/>
            <a:ext cx="8563213" cy="5053553"/>
          </a:xfrm>
        </p:spPr>
      </p:pic>
    </p:spTree>
    <p:extLst>
      <p:ext uri="{BB962C8B-B14F-4D97-AF65-F5344CB8AC3E}">
        <p14:creationId xmlns:p14="http://schemas.microsoft.com/office/powerpoint/2010/main" val="1201010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Drug Use and Abuse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11" r="-301" b="-254"/>
          <a:stretch/>
        </p:blipFill>
        <p:spPr>
          <a:xfrm>
            <a:off x="301751" y="1527047"/>
            <a:ext cx="8563213" cy="5053553"/>
          </a:xfrm>
        </p:spPr>
      </p:pic>
    </p:spTree>
    <p:extLst>
      <p:ext uri="{BB962C8B-B14F-4D97-AF65-F5344CB8AC3E}">
        <p14:creationId xmlns:p14="http://schemas.microsoft.com/office/powerpoint/2010/main" val="1405938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Smoking and Tobacco Use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2" cstate="print"/>
          <a:srcRect t="-244" r="-301" b="-256"/>
          <a:stretch/>
        </p:blipFill>
        <p:spPr>
          <a:xfrm>
            <a:off x="301751" y="1527048"/>
            <a:ext cx="8563213" cy="5040726"/>
          </a:xfrm>
        </p:spPr>
      </p:pic>
    </p:spTree>
    <p:extLst>
      <p:ext uri="{BB962C8B-B14F-4D97-AF65-F5344CB8AC3E}">
        <p14:creationId xmlns:p14="http://schemas.microsoft.com/office/powerpoint/2010/main" val="1700069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Exposure to Secondhand Smoke</a:t>
            </a:r>
            <a:endParaRPr lang="en-US" b="1" dirty="0">
              <a:latin typeface="Calibri" pitchFamily="34" charset="0"/>
            </a:endParaRPr>
          </a:p>
        </p:txBody>
      </p:sp>
      <p:pic>
        <p:nvPicPr>
          <p:cNvPr id="4" name="Content Placeholder 3"/>
          <p:cNvPicPr>
            <a:picLocks noGrp="1" noChangeAspect="1"/>
          </p:cNvPicPr>
          <p:nvPr>
            <p:ph sz="quarter" idx="1"/>
          </p:nvPr>
        </p:nvPicPr>
        <p:blipFill rotWithShape="1">
          <a:blip r:embed="rId3" cstate="print"/>
          <a:srcRect l="-379" t="-500" r="-301" b="-256"/>
          <a:stretch/>
        </p:blipFill>
        <p:spPr>
          <a:xfrm>
            <a:off x="269413" y="1527048"/>
            <a:ext cx="8608381" cy="5053553"/>
          </a:xfrm>
        </p:spPr>
      </p:pic>
    </p:spTree>
    <p:extLst>
      <p:ext uri="{BB962C8B-B14F-4D97-AF65-F5344CB8AC3E}">
        <p14:creationId xmlns:p14="http://schemas.microsoft.com/office/powerpoint/2010/main" val="2345643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819400"/>
            <a:ext cx="8153400" cy="2438400"/>
          </a:xfrm>
        </p:spPr>
        <p:txBody>
          <a:bodyPr>
            <a:noAutofit/>
          </a:bodyPr>
          <a:lstStyle/>
          <a:p>
            <a:r>
              <a:rPr lang="en-US" sz="3200" dirty="0" smtClean="0">
                <a:latin typeface="Calibri" pitchFamily="34" charset="0"/>
              </a:rPr>
              <a:t>Center for Social Research </a:t>
            </a:r>
          </a:p>
          <a:p>
            <a:r>
              <a:rPr lang="en-US" sz="3200" dirty="0" smtClean="0">
                <a:latin typeface="Calibri" pitchFamily="34" charset="0"/>
              </a:rPr>
              <a:t>Research Analyst</a:t>
            </a:r>
          </a:p>
          <a:p>
            <a:r>
              <a:rPr lang="en-US" sz="3200" dirty="0" smtClean="0">
                <a:latin typeface="Calibri" pitchFamily="34" charset="0"/>
              </a:rPr>
              <a:t>Assistant Director for the ND Compass project</a:t>
            </a:r>
          </a:p>
          <a:p>
            <a:r>
              <a:rPr lang="en-US" sz="3200" dirty="0" smtClean="0">
                <a:latin typeface="Calibri" pitchFamily="34" charset="0"/>
              </a:rPr>
              <a:t>North Dakota State University</a:t>
            </a:r>
          </a:p>
          <a:p>
            <a:r>
              <a:rPr lang="en-US" sz="3200" dirty="0" smtClean="0">
                <a:latin typeface="Calibri" pitchFamily="34" charset="0"/>
              </a:rPr>
              <a:t> </a:t>
            </a:r>
          </a:p>
          <a:p>
            <a:endParaRPr lang="en-US" sz="3200" dirty="0"/>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Ramona Danielson, MS</a:t>
            </a:r>
            <a:endParaRPr lang="en-US" b="1" dirty="0">
              <a:solidFill>
                <a:schemeClr val="accent3"/>
              </a:solidFill>
              <a:latin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en-US" sz="3600" dirty="0" smtClean="0"/>
              <a:t/>
            </a:r>
            <a:br>
              <a:rPr lang="en-US" sz="3600" dirty="0" smtClean="0"/>
            </a:br>
            <a:r>
              <a:rPr lang="en-US" sz="3600" b="1" dirty="0" smtClean="0"/>
              <a:t> </a:t>
            </a:r>
            <a:br>
              <a:rPr lang="en-US" sz="3600" b="1" dirty="0" smtClean="0"/>
            </a:br>
            <a:r>
              <a:rPr lang="en-US" sz="3600" b="1" dirty="0" smtClean="0"/>
              <a:t/>
            </a:r>
            <a:br>
              <a:rPr lang="en-US" sz="3600" b="1" dirty="0" smtClean="0"/>
            </a:br>
            <a:r>
              <a:rPr lang="en-US" sz="3600" b="1" dirty="0" smtClean="0">
                <a:latin typeface="Calibri" pitchFamily="34" charset="0"/>
              </a:rPr>
              <a:t>Community input and data identified three primary issues</a:t>
            </a:r>
            <a:endParaRPr lang="en-US" sz="3600" b="1" dirty="0">
              <a:latin typeface="Calibri" pitchFamily="34" charset="0"/>
            </a:endParaRPr>
          </a:p>
        </p:txBody>
      </p:sp>
      <p:sp>
        <p:nvSpPr>
          <p:cNvPr id="3" name="Content Placeholder 2"/>
          <p:cNvSpPr>
            <a:spLocks noGrp="1"/>
          </p:cNvSpPr>
          <p:nvPr>
            <p:ph sz="quarter" idx="1"/>
          </p:nvPr>
        </p:nvSpPr>
        <p:spPr/>
        <p:txBody>
          <a:bodyPr>
            <a:normAutofit/>
          </a:bodyPr>
          <a:lstStyle/>
          <a:p>
            <a:endParaRPr lang="en-US" sz="2400" dirty="0" smtClean="0"/>
          </a:p>
          <a:p>
            <a:pPr>
              <a:buNone/>
            </a:pPr>
            <a:r>
              <a:rPr lang="en-US" sz="2400" dirty="0" smtClean="0"/>
              <a:t>	</a:t>
            </a:r>
            <a:r>
              <a:rPr lang="en-US" sz="2400" dirty="0" smtClean="0">
                <a:latin typeface="Calibri" pitchFamily="34" charset="0"/>
              </a:rPr>
              <a:t>Obesity</a:t>
            </a:r>
          </a:p>
          <a:p>
            <a:pPr lvl="1"/>
            <a:r>
              <a:rPr lang="en-US" sz="1800" dirty="0" smtClean="0">
                <a:latin typeface="Calibri" pitchFamily="34" charset="0"/>
              </a:rPr>
              <a:t>Poor nutrition, inadequate physical activity, availability of preventive services, coordination of care</a:t>
            </a:r>
          </a:p>
          <a:p>
            <a:pPr lvl="1"/>
            <a:endParaRPr lang="en-US" sz="2400" dirty="0" smtClean="0">
              <a:latin typeface="Calibri" pitchFamily="34" charset="0"/>
            </a:endParaRPr>
          </a:p>
          <a:p>
            <a:pPr marL="273050" lvl="1" indent="-273050">
              <a:buNone/>
            </a:pPr>
            <a:r>
              <a:rPr lang="en-US" sz="2400" dirty="0" smtClean="0">
                <a:latin typeface="Calibri" pitchFamily="34" charset="0"/>
              </a:rPr>
              <a:t>	Mental Health </a:t>
            </a:r>
          </a:p>
          <a:p>
            <a:pPr marL="547370" lvl="2" indent="-273050"/>
            <a:r>
              <a:rPr lang="en-US" sz="1800" dirty="0" smtClean="0">
                <a:latin typeface="Calibri" pitchFamily="34" charset="0"/>
              </a:rPr>
              <a:t>Depression, suicide, stress, alcohol use and abuse, prescription medication abuse, availability of MH services, coordination of care</a:t>
            </a:r>
          </a:p>
          <a:p>
            <a:pPr marL="273050" lvl="1" indent="-273050"/>
            <a:endParaRPr lang="en-US" sz="1900" dirty="0" smtClean="0">
              <a:latin typeface="Calibri" pitchFamily="34" charset="0"/>
            </a:endParaRPr>
          </a:p>
          <a:p>
            <a:pPr marL="0" lvl="1" indent="0"/>
            <a:r>
              <a:rPr lang="en-US" sz="2400" dirty="0" smtClean="0">
                <a:latin typeface="Calibri" pitchFamily="34" charset="0"/>
              </a:rPr>
              <a:t>Elder Care</a:t>
            </a:r>
          </a:p>
          <a:p>
            <a:pPr marL="547370" lvl="2" indent="-273050"/>
            <a:r>
              <a:rPr lang="en-US" sz="1800" dirty="0" smtClean="0">
                <a:latin typeface="Calibri" pitchFamily="34" charset="0"/>
              </a:rPr>
              <a:t>Availability of resources, coordination of care, elder abuse, prevention programs</a:t>
            </a:r>
          </a:p>
          <a:p>
            <a:pPr lvl="1"/>
            <a:endParaRPr lang="en-US" sz="19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3"/>
                </a:solidFill>
                <a:latin typeface="Calibri" pitchFamily="34" charset="0"/>
              </a:rPr>
              <a:t>Internal Revenue Code 501 (R) Requirements</a:t>
            </a:r>
            <a:endParaRPr lang="en-US" dirty="0">
              <a:solidFill>
                <a:schemeClr val="accent3"/>
              </a:solidFill>
              <a:latin typeface="Calibri" pitchFamily="34" charset="0"/>
            </a:endParaRPr>
          </a:p>
        </p:txBody>
      </p:sp>
      <p:sp>
        <p:nvSpPr>
          <p:cNvPr id="3" name="Content Placeholder 2"/>
          <p:cNvSpPr>
            <a:spLocks noGrp="1"/>
          </p:cNvSpPr>
          <p:nvPr>
            <p:ph sz="half" idx="1"/>
          </p:nvPr>
        </p:nvSpPr>
        <p:spPr>
          <a:xfrm>
            <a:off x="301752" y="1676400"/>
            <a:ext cx="4038600" cy="4648200"/>
          </a:xfrm>
        </p:spPr>
        <p:txBody>
          <a:bodyPr>
            <a:normAutofit fontScale="85000" lnSpcReduction="20000"/>
          </a:bodyPr>
          <a:lstStyle/>
          <a:p>
            <a:r>
              <a:rPr lang="en-US" sz="2800" b="1" dirty="0" smtClean="0">
                <a:latin typeface="Calibri" pitchFamily="34" charset="0"/>
                <a:ea typeface="ＭＳ Ｐゴシック" pitchFamily="-107" charset="-128"/>
              </a:rPr>
              <a:t>Conduct the Community Health Needs Assessment</a:t>
            </a:r>
          </a:p>
          <a:p>
            <a:pPr>
              <a:buNone/>
            </a:pPr>
            <a:r>
              <a:rPr lang="en-US" sz="2600" b="1" dirty="0" smtClean="0">
                <a:latin typeface="Calibri" pitchFamily="34" charset="0"/>
                <a:ea typeface="ＭＳ Ｐゴシック" pitchFamily="-107" charset="-128"/>
              </a:rPr>
              <a:t>	     </a:t>
            </a:r>
            <a:r>
              <a:rPr lang="en-US" sz="2600" i="1" dirty="0" smtClean="0">
                <a:latin typeface="Calibri" pitchFamily="34" charset="0"/>
                <a:ea typeface="ＭＳ Ｐゴシック" pitchFamily="-107" charset="-128"/>
              </a:rPr>
              <a:t>Collaboration with other  </a:t>
            </a:r>
          </a:p>
          <a:p>
            <a:pPr>
              <a:buNone/>
            </a:pPr>
            <a:r>
              <a:rPr lang="en-US" sz="2600" i="1" dirty="0" smtClean="0">
                <a:latin typeface="Calibri" pitchFamily="34" charset="0"/>
                <a:ea typeface="ＭＳ Ｐゴシック" pitchFamily="-107" charset="-128"/>
              </a:rPr>
              <a:t>          organizations  is acceptable  </a:t>
            </a:r>
          </a:p>
          <a:p>
            <a:pPr>
              <a:buNone/>
            </a:pPr>
            <a:r>
              <a:rPr lang="en-US" sz="2600" i="1" dirty="0" smtClean="0">
                <a:latin typeface="Calibri" pitchFamily="34" charset="0"/>
                <a:ea typeface="ＭＳ Ｐゴシック" pitchFamily="-107" charset="-128"/>
              </a:rPr>
              <a:t>          but separate documentation </a:t>
            </a:r>
          </a:p>
          <a:p>
            <a:pPr>
              <a:buNone/>
            </a:pPr>
            <a:r>
              <a:rPr lang="en-US" sz="2600" i="1" dirty="0" smtClean="0">
                <a:latin typeface="Calibri" pitchFamily="34" charset="0"/>
                <a:ea typeface="ＭＳ Ｐゴシック" pitchFamily="-107" charset="-128"/>
              </a:rPr>
              <a:t>          by facility is required</a:t>
            </a:r>
          </a:p>
          <a:p>
            <a:r>
              <a:rPr lang="en-US" sz="2800" b="1" dirty="0" smtClean="0">
                <a:latin typeface="Calibri" pitchFamily="34" charset="0"/>
                <a:ea typeface="ＭＳ Ｐゴシック" pitchFamily="-107" charset="-128"/>
              </a:rPr>
              <a:t>Adopt an Implementation Strategy</a:t>
            </a:r>
          </a:p>
          <a:p>
            <a:pPr lvl="1"/>
            <a:r>
              <a:rPr lang="en-US" sz="2600" i="1" dirty="0" smtClean="0">
                <a:solidFill>
                  <a:schemeClr val="tx1"/>
                </a:solidFill>
                <a:latin typeface="Calibri" pitchFamily="34" charset="0"/>
                <a:ea typeface="ＭＳ Ｐゴシック" pitchFamily="-107" charset="-128"/>
              </a:rPr>
              <a:t>Adopt a strategy to address each and every need identified in the CHNA</a:t>
            </a:r>
          </a:p>
          <a:p>
            <a:r>
              <a:rPr lang="en-US" sz="2800" b="1" dirty="0" smtClean="0">
                <a:latin typeface="Calibri" pitchFamily="34" charset="0"/>
                <a:ea typeface="ＭＳ Ｐゴシック" pitchFamily="-107" charset="-128"/>
              </a:rPr>
              <a:t>Create Transparency</a:t>
            </a:r>
          </a:p>
          <a:p>
            <a:pPr lvl="1"/>
            <a:r>
              <a:rPr lang="en-US" sz="2600" i="1" dirty="0" smtClean="0">
                <a:solidFill>
                  <a:schemeClr val="tx1"/>
                </a:solidFill>
                <a:latin typeface="Calibri" pitchFamily="34" charset="0"/>
                <a:ea typeface="ＭＳ Ｐゴシック" pitchFamily="-107" charset="-128"/>
              </a:rPr>
              <a:t>CHNA must be made widely available to the public </a:t>
            </a:r>
            <a:endParaRPr lang="en-US" sz="2600" i="1" dirty="0" smtClean="0">
              <a:solidFill>
                <a:schemeClr val="tx1"/>
              </a:solidFill>
              <a:latin typeface="Calibri" pitchFamily="34" charset="0"/>
            </a:endParaRPr>
          </a:p>
          <a:p>
            <a:endParaRPr lang="en-US"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800600" y="1905000"/>
            <a:ext cx="4038600" cy="419907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300" dirty="0" smtClean="0">
                <a:latin typeface="Calibri" pitchFamily="34" charset="0"/>
              </a:rPr>
              <a:t>Public Health Nutritionist</a:t>
            </a:r>
          </a:p>
          <a:p>
            <a:r>
              <a:rPr lang="en-US" sz="3300" dirty="0" smtClean="0">
                <a:latin typeface="Calibri" pitchFamily="34" charset="0"/>
              </a:rPr>
              <a:t>Fargo - Cass Public HEalth</a:t>
            </a:r>
            <a:endParaRPr lang="en-US" sz="3300" dirty="0">
              <a:latin typeface="Calibri" pitchFamily="34" charset="0"/>
            </a:endParaRPr>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Kim Lipetzky, MNS, RD, LRD</a:t>
            </a:r>
            <a:endParaRPr lang="en-US" b="1" dirty="0">
              <a:solidFill>
                <a:schemeClr val="accent3"/>
              </a:solidFill>
              <a:latin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Obesity Initiative</a:t>
            </a:r>
            <a:endParaRPr lang="en-US" b="1" dirty="0">
              <a:latin typeface="Calibri" pitchFamily="34" charset="0"/>
            </a:endParaRPr>
          </a:p>
        </p:txBody>
      </p:sp>
      <p:sp>
        <p:nvSpPr>
          <p:cNvPr id="3" name="Content Placeholder 2"/>
          <p:cNvSpPr>
            <a:spLocks noGrp="1"/>
          </p:cNvSpPr>
          <p:nvPr>
            <p:ph sz="quarter" idx="1"/>
          </p:nvPr>
        </p:nvSpPr>
        <p:spPr>
          <a:xfrm>
            <a:off x="301752" y="1527048"/>
            <a:ext cx="8503920" cy="4797552"/>
          </a:xfrm>
        </p:spPr>
        <p:txBody>
          <a:bodyPr>
            <a:normAutofit fontScale="70000" lnSpcReduction="20000"/>
          </a:bodyPr>
          <a:lstStyle/>
          <a:p>
            <a:endParaRPr lang="en-US" dirty="0" smtClean="0"/>
          </a:p>
          <a:p>
            <a:r>
              <a:rPr lang="en-US" sz="3100" dirty="0" smtClean="0">
                <a:latin typeface="Calibri" pitchFamily="34" charset="0"/>
              </a:rPr>
              <a:t>CassClayalive!</a:t>
            </a:r>
            <a:r>
              <a:rPr lang="en-US" dirty="0" smtClean="0">
                <a:latin typeface="Calibri" pitchFamily="34" charset="0"/>
              </a:rPr>
              <a:t> </a:t>
            </a:r>
            <a:r>
              <a:rPr lang="en-US" sz="2400" dirty="0" smtClean="0">
                <a:latin typeface="Calibri" pitchFamily="34" charset="0"/>
              </a:rPr>
              <a:t>(Cass Clay Healthy People Initiative)</a:t>
            </a:r>
          </a:p>
          <a:p>
            <a:pPr lvl="1"/>
            <a:r>
              <a:rPr lang="en-US" dirty="0" smtClean="0">
                <a:latin typeface="Calibri" pitchFamily="34" charset="0"/>
              </a:rPr>
              <a:t>*Schoolsalive!		*Childcarealive!</a:t>
            </a:r>
          </a:p>
          <a:p>
            <a:pPr lvl="1"/>
            <a:r>
              <a:rPr lang="en-US" dirty="0" smtClean="0">
                <a:latin typeface="Calibri" pitchFamily="34" charset="0"/>
              </a:rPr>
              <a:t>*Streetsalive!		*Faithcommunitiesalive!</a:t>
            </a:r>
          </a:p>
          <a:p>
            <a:pPr lvl="1"/>
            <a:r>
              <a:rPr lang="en-US" dirty="0" smtClean="0">
                <a:latin typeface="Calibri" pitchFamily="34" charset="0"/>
              </a:rPr>
              <a:t>*Join the Movement </a:t>
            </a:r>
          </a:p>
          <a:p>
            <a:pPr lvl="1"/>
            <a:endParaRPr lang="en-US" sz="1000" dirty="0" smtClean="0">
              <a:latin typeface="Calibri" pitchFamily="34" charset="0"/>
            </a:endParaRPr>
          </a:p>
          <a:p>
            <a:r>
              <a:rPr lang="en-US" sz="3100" dirty="0" smtClean="0">
                <a:latin typeface="Calibri" pitchFamily="34" charset="0"/>
              </a:rPr>
              <a:t>Cass Clay Food Systems Initiative</a:t>
            </a:r>
          </a:p>
          <a:p>
            <a:pPr>
              <a:buNone/>
            </a:pPr>
            <a:endParaRPr lang="en-US" sz="1000" dirty="0" smtClean="0">
              <a:latin typeface="Calibri" pitchFamily="34" charset="0"/>
            </a:endParaRPr>
          </a:p>
          <a:p>
            <a:r>
              <a:rPr lang="en-US" sz="3100" dirty="0" smtClean="0">
                <a:latin typeface="Calibri" pitchFamily="34" charset="0"/>
              </a:rPr>
              <a:t>PartnerSHIP 4 Health</a:t>
            </a:r>
          </a:p>
          <a:p>
            <a:pPr>
              <a:buNone/>
            </a:pPr>
            <a:endParaRPr lang="en-US" sz="1000" dirty="0" smtClean="0">
              <a:latin typeface="Calibri" pitchFamily="34" charset="0"/>
            </a:endParaRPr>
          </a:p>
          <a:p>
            <a:r>
              <a:rPr lang="en-US" sz="3100" dirty="0" smtClean="0">
                <a:latin typeface="Calibri" pitchFamily="34" charset="0"/>
              </a:rPr>
              <a:t>North Dakota Worksite Wellness Initia</a:t>
            </a:r>
            <a:r>
              <a:rPr lang="en-US" dirty="0" smtClean="0">
                <a:latin typeface="Calibri" pitchFamily="34" charset="0"/>
              </a:rPr>
              <a:t>tive</a:t>
            </a:r>
          </a:p>
          <a:p>
            <a:pPr>
              <a:buNone/>
            </a:pPr>
            <a:endParaRPr lang="en-US" sz="1000" dirty="0" smtClean="0">
              <a:latin typeface="Calibri" pitchFamily="34" charset="0"/>
            </a:endParaRPr>
          </a:p>
          <a:p>
            <a:r>
              <a:rPr lang="en-US" sz="3100" dirty="0" smtClean="0">
                <a:latin typeface="Calibri" pitchFamily="34" charset="0"/>
              </a:rPr>
              <a:t>Active in Moorhead </a:t>
            </a:r>
            <a:r>
              <a:rPr lang="en-US" sz="2400" dirty="0" smtClean="0">
                <a:latin typeface="Calibri" pitchFamily="34" charset="0"/>
              </a:rPr>
              <a:t>(AIM) </a:t>
            </a:r>
          </a:p>
          <a:p>
            <a:pPr>
              <a:buNone/>
            </a:pPr>
            <a:endParaRPr lang="en-US" sz="1000" dirty="0" smtClean="0">
              <a:latin typeface="Calibri" pitchFamily="34" charset="0"/>
            </a:endParaRPr>
          </a:p>
          <a:p>
            <a:r>
              <a:rPr lang="en-US" sz="3100" dirty="0" smtClean="0">
                <a:latin typeface="Calibri" pitchFamily="34" charset="0"/>
              </a:rPr>
              <a:t>Go 2030 Fargo Comprehensive Plan</a:t>
            </a:r>
          </a:p>
          <a:p>
            <a:pPr>
              <a:buNone/>
            </a:pPr>
            <a:endParaRPr lang="en-US" sz="1000" dirty="0" smtClean="0">
              <a:latin typeface="Calibri" pitchFamily="34" charset="0"/>
            </a:endParaRPr>
          </a:p>
          <a:p>
            <a:r>
              <a:rPr lang="en-US" sz="3100" dirty="0" smtClean="0">
                <a:latin typeface="Calibri" pitchFamily="34" charset="0"/>
              </a:rPr>
              <a:t>Let’s Move! Cities, Towns and Counties</a:t>
            </a:r>
          </a:p>
          <a:p>
            <a:pPr>
              <a:buNone/>
            </a:pPr>
            <a:endParaRPr lang="en-US" sz="1000" dirty="0" smtClean="0">
              <a:latin typeface="Calibri" pitchFamily="34" charset="0"/>
            </a:endParaRPr>
          </a:p>
          <a:p>
            <a:r>
              <a:rPr lang="en-US" sz="3100" dirty="0" smtClean="0">
                <a:latin typeface="Calibri" pitchFamily="34" charset="0"/>
              </a:rPr>
              <a:t>Health care institution plans and activities</a:t>
            </a:r>
          </a:p>
          <a:p>
            <a:pPr lvl="1"/>
            <a:endParaRPr lang="en-US" dirty="0" smtClean="0">
              <a:latin typeface="Calibri" pitchFamily="34" charset="0"/>
            </a:endParaRPr>
          </a:p>
          <a:p>
            <a:pPr lvl="1">
              <a:buNone/>
            </a:pPr>
            <a:endParaRPr lang="en-US" dirty="0">
              <a:latin typeface="Calibri"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endParaRPr lang="en-US" sz="3200" dirty="0" smtClean="0">
              <a:latin typeface="Calibri" pitchFamily="34" charset="0"/>
            </a:endParaRPr>
          </a:p>
          <a:p>
            <a:r>
              <a:rPr lang="en-US" sz="3200" dirty="0" smtClean="0">
                <a:latin typeface="Calibri" pitchFamily="34" charset="0"/>
              </a:rPr>
              <a:t>PartnerSHIP4 Health Director</a:t>
            </a:r>
          </a:p>
          <a:p>
            <a:r>
              <a:rPr lang="en-US" sz="3200" dirty="0" smtClean="0">
                <a:latin typeface="Calibri" pitchFamily="34" charset="0"/>
              </a:rPr>
              <a:t>Clay County Public Health</a:t>
            </a:r>
          </a:p>
          <a:p>
            <a:r>
              <a:rPr lang="en-US" sz="3200" dirty="0" smtClean="0">
                <a:latin typeface="Calibri" pitchFamily="34" charset="0"/>
              </a:rPr>
              <a:t>Leah Deyo – MPH student</a:t>
            </a:r>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Gina Nolte, MS, BSN</a:t>
            </a:r>
            <a:endParaRPr lang="en-US" b="1" dirty="0">
              <a:solidFill>
                <a:schemeClr val="accent3"/>
              </a:solidFill>
              <a:latin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01752" y="1524000"/>
            <a:ext cx="8537448" cy="732974"/>
          </a:xfrm>
        </p:spPr>
        <p:txBody>
          <a:bodyPr/>
          <a:lstStyle/>
          <a:p>
            <a:r>
              <a:rPr lang="en-US" sz="3200" u="sng" dirty="0">
                <a:latin typeface="Calibri" pitchFamily="34" charset="0"/>
              </a:rPr>
              <a:t>Mental Health is a Community </a:t>
            </a:r>
            <a:r>
              <a:rPr lang="en-US" sz="3200" u="sng" dirty="0" smtClean="0">
                <a:latin typeface="Calibri" pitchFamily="34" charset="0"/>
              </a:rPr>
              <a:t>Issue</a:t>
            </a:r>
            <a:endParaRPr lang="en-US" sz="3200" u="sng" dirty="0">
              <a:latin typeface="Calibri" pitchFamily="34" charset="0"/>
            </a:endParaRPr>
          </a:p>
        </p:txBody>
      </p:sp>
      <p:sp>
        <p:nvSpPr>
          <p:cNvPr id="3" name="Content Placeholder 2"/>
          <p:cNvSpPr>
            <a:spLocks noGrp="1"/>
          </p:cNvSpPr>
          <p:nvPr>
            <p:ph sz="quarter" idx="2"/>
          </p:nvPr>
        </p:nvSpPr>
        <p:spPr/>
        <p:txBody>
          <a:bodyPr>
            <a:normAutofit fontScale="92500"/>
          </a:bodyPr>
          <a:lstStyle/>
          <a:p>
            <a:r>
              <a:rPr lang="en-US" sz="2400" dirty="0" smtClean="0">
                <a:latin typeface="Calibri" pitchFamily="34" charset="0"/>
              </a:rPr>
              <a:t>Communities prosper when mental health needs are met.</a:t>
            </a:r>
          </a:p>
          <a:p>
            <a:endParaRPr lang="en-US" sz="1050" dirty="0" smtClean="0">
              <a:latin typeface="Calibri" pitchFamily="34" charset="0"/>
            </a:endParaRPr>
          </a:p>
          <a:p>
            <a:r>
              <a:rPr lang="en-US" sz="2400" dirty="0" smtClean="0">
                <a:latin typeface="Calibri" pitchFamily="34" charset="0"/>
              </a:rPr>
              <a:t>Mental health issues negatively influence:</a:t>
            </a:r>
          </a:p>
          <a:p>
            <a:pPr marL="548640" lvl="4" indent="-274320">
              <a:buClr>
                <a:schemeClr val="accent1"/>
              </a:buClr>
              <a:buSzPct val="85000"/>
              <a:buNone/>
            </a:pPr>
            <a:endParaRPr lang="en-US" dirty="0" smtClean="0">
              <a:latin typeface="Calibri" pitchFamily="34" charset="0"/>
            </a:endParaRPr>
          </a:p>
          <a:p>
            <a:pPr marL="548640" lvl="4" indent="-274320">
              <a:buClr>
                <a:schemeClr val="accent1"/>
              </a:buClr>
              <a:buSzPct val="85000"/>
              <a:buFont typeface="Wingdings 2"/>
              <a:buChar char=""/>
            </a:pPr>
            <a:r>
              <a:rPr lang="en-US" sz="2000" dirty="0" smtClean="0">
                <a:latin typeface="Calibri" pitchFamily="34" charset="0"/>
              </a:rPr>
              <a:t>Homelessness</a:t>
            </a:r>
          </a:p>
          <a:p>
            <a:pPr marL="548640" lvl="4" indent="-274320">
              <a:buClr>
                <a:schemeClr val="accent1"/>
              </a:buClr>
              <a:buSzPct val="85000"/>
              <a:buFont typeface="Wingdings 2"/>
              <a:buChar char=""/>
            </a:pPr>
            <a:r>
              <a:rPr lang="en-US" sz="2000" dirty="0" smtClean="0">
                <a:latin typeface="Calibri" pitchFamily="34" charset="0"/>
              </a:rPr>
              <a:t>Poverty</a:t>
            </a:r>
          </a:p>
          <a:p>
            <a:pPr marL="548640" lvl="4" indent="-274320">
              <a:buClr>
                <a:schemeClr val="accent1"/>
              </a:buClr>
              <a:buSzPct val="85000"/>
              <a:buFont typeface="Wingdings 2"/>
              <a:buChar char=""/>
            </a:pPr>
            <a:r>
              <a:rPr lang="en-US" sz="2000" dirty="0" smtClean="0">
                <a:latin typeface="Calibri" pitchFamily="34" charset="0"/>
              </a:rPr>
              <a:t>Employment</a:t>
            </a:r>
          </a:p>
          <a:p>
            <a:pPr marL="548640" lvl="4" indent="-274320">
              <a:buClr>
                <a:schemeClr val="accent1"/>
              </a:buClr>
              <a:buSzPct val="85000"/>
              <a:buFont typeface="Wingdings 2"/>
              <a:buChar char=""/>
            </a:pPr>
            <a:r>
              <a:rPr lang="en-US" sz="2000" dirty="0" smtClean="0">
                <a:latin typeface="Calibri" pitchFamily="34" charset="0"/>
              </a:rPr>
              <a:t>Safety</a:t>
            </a:r>
          </a:p>
          <a:p>
            <a:pPr marL="548640" lvl="4" indent="-274320">
              <a:buClr>
                <a:schemeClr val="accent1"/>
              </a:buClr>
              <a:buSzPct val="85000"/>
              <a:buFont typeface="Wingdings 2"/>
              <a:buChar char=""/>
            </a:pPr>
            <a:r>
              <a:rPr lang="en-US" sz="2000" dirty="0" smtClean="0">
                <a:latin typeface="Calibri" pitchFamily="34" charset="0"/>
              </a:rPr>
              <a:t>Local Economy</a:t>
            </a:r>
          </a:p>
          <a:p>
            <a:pPr marL="548640" lvl="4" indent="-274320">
              <a:buClr>
                <a:schemeClr val="accent1"/>
              </a:buClr>
              <a:buSzPct val="85000"/>
              <a:buNone/>
            </a:pPr>
            <a:endParaRPr lang="en-US" dirty="0" smtClean="0"/>
          </a:p>
          <a:p>
            <a:pPr marL="548640" lvl="4" indent="-274320">
              <a:buClr>
                <a:schemeClr val="accent1"/>
              </a:buClr>
              <a:buSzPct val="85000"/>
              <a:buFont typeface="Wingdings 2"/>
              <a:buChar char=""/>
            </a:pPr>
            <a:endParaRPr lang="en-US" dirty="0" smtClean="0"/>
          </a:p>
          <a:p>
            <a:endParaRPr lang="en-US" dirty="0" smtClean="0">
              <a:latin typeface="Calibri" pitchFamily="34" charset="0"/>
            </a:endParaRPr>
          </a:p>
          <a:p>
            <a:pPr>
              <a:buNone/>
            </a:pPr>
            <a:endParaRPr lang="en-US" dirty="0">
              <a:latin typeface="Calibri" pitchFamily="34" charset="0"/>
            </a:endParaRPr>
          </a:p>
          <a:p>
            <a:endParaRPr lang="en-US" dirty="0" smtClean="0">
              <a:latin typeface="Calibri" pitchFamily="34" charset="0"/>
            </a:endParaRPr>
          </a:p>
        </p:txBody>
      </p:sp>
      <p:sp>
        <p:nvSpPr>
          <p:cNvPr id="2" name="Title 1"/>
          <p:cNvSpPr>
            <a:spLocks noGrp="1"/>
          </p:cNvSpPr>
          <p:nvPr>
            <p:ph type="title"/>
          </p:nvPr>
        </p:nvSpPr>
        <p:spPr/>
        <p:txBody>
          <a:bodyPr>
            <a:normAutofit/>
          </a:bodyPr>
          <a:lstStyle/>
          <a:p>
            <a:r>
              <a:rPr lang="en-US" sz="4000" b="1" dirty="0" smtClean="0">
                <a:latin typeface="Calibri" pitchFamily="34" charset="0"/>
              </a:rPr>
              <a:t>Mental Health Initiative</a:t>
            </a:r>
            <a:endParaRPr lang="en-US" sz="4000" b="1" dirty="0">
              <a:latin typeface="Calibri" pitchFamily="34" charset="0"/>
            </a:endParaRPr>
          </a:p>
        </p:txBody>
      </p:sp>
      <p:pic>
        <p:nvPicPr>
          <p:cNvPr id="13" name="Picture 3"/>
          <p:cNvPicPr>
            <a:picLocks noGrp="1" noChangeAspect="1" noChangeArrowheads="1"/>
          </p:cNvPicPr>
          <p:nvPr>
            <p:ph sz="quarter" idx="4"/>
          </p:nvPr>
        </p:nvPicPr>
        <p:blipFill>
          <a:blip r:embed="rId3" cstate="print"/>
          <a:srcRect/>
          <a:stretch>
            <a:fillRect/>
          </a:stretch>
        </p:blipFill>
        <p:spPr bwMode="auto">
          <a:xfrm>
            <a:off x="4800600" y="2508437"/>
            <a:ext cx="4038600" cy="374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294967295"/>
          </p:nvPr>
        </p:nvSpPr>
        <p:spPr>
          <a:xfrm>
            <a:off x="0" y="2471738"/>
            <a:ext cx="4041775" cy="3817937"/>
          </a:xfrm>
        </p:spPr>
        <p:txBody>
          <a:bodyPr/>
          <a:lstStyle/>
          <a:p>
            <a:pPr>
              <a:buNone/>
            </a:pPr>
            <a:endParaRPr lang="en-US" dirty="0" smtClean="0"/>
          </a:p>
          <a:p>
            <a:endParaRPr lang="en-US" dirty="0"/>
          </a:p>
        </p:txBody>
      </p:sp>
      <p:graphicFrame>
        <p:nvGraphicFramePr>
          <p:cNvPr id="9" name="Chart 8"/>
          <p:cNvGraphicFramePr/>
          <p:nvPr/>
        </p:nvGraphicFramePr>
        <p:xfrm>
          <a:off x="533400" y="2971800"/>
          <a:ext cx="37338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876800" y="2971800"/>
          <a:ext cx="37338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p:txBody>
          <a:bodyPr>
            <a:normAutofit fontScale="90000"/>
          </a:bodyPr>
          <a:lstStyle/>
          <a:p>
            <a:pPr algn="l"/>
            <a:r>
              <a:rPr lang="en-US" sz="2800" dirty="0" smtClean="0">
                <a:latin typeface="Calibri" pitchFamily="34" charset="0"/>
              </a:rPr>
              <a:t>1 in 4 adults, 1 in 5 children with mental illness</a:t>
            </a:r>
            <a:br>
              <a:rPr lang="en-US" sz="2800" dirty="0" smtClean="0">
                <a:latin typeface="Calibri" pitchFamily="34" charset="0"/>
              </a:rPr>
            </a:br>
            <a:r>
              <a:rPr lang="en-US" sz="1800" dirty="0" smtClean="0">
                <a:latin typeface="Calibri" pitchFamily="34" charset="0"/>
              </a:rPr>
              <a:t/>
            </a:r>
            <a:br>
              <a:rPr lang="en-US" sz="1800" dirty="0" smtClean="0">
                <a:latin typeface="Calibri" pitchFamily="34" charset="0"/>
              </a:rPr>
            </a:br>
            <a:r>
              <a:rPr lang="en-US" sz="1600" dirty="0" smtClean="0">
                <a:latin typeface="Calibri" pitchFamily="34" charset="0"/>
              </a:rPr>
              <a:t/>
            </a:r>
            <a:br>
              <a:rPr lang="en-US" sz="1600" dirty="0" smtClean="0">
                <a:latin typeface="Calibri" pitchFamily="34" charset="0"/>
              </a:rPr>
            </a:br>
            <a:r>
              <a:rPr lang="en-US" sz="2800" dirty="0" smtClean="0">
                <a:latin typeface="Calibri" pitchFamily="34" charset="0"/>
              </a:rPr>
              <a:t>= 40,000 adults and 11,000 children in Cass and Clay Counties.</a:t>
            </a:r>
            <a:endParaRPr lang="en-US" sz="2800" dirty="0">
              <a:latin typeface="Calibri" pitchFamily="34" charset="0"/>
            </a:endParaRPr>
          </a:p>
        </p:txBody>
      </p:sp>
      <p:sp>
        <p:nvSpPr>
          <p:cNvPr id="6" name="TextBox 5"/>
          <p:cNvSpPr txBox="1"/>
          <p:nvPr/>
        </p:nvSpPr>
        <p:spPr>
          <a:xfrm>
            <a:off x="609600" y="6180892"/>
            <a:ext cx="6269665" cy="615553"/>
          </a:xfrm>
          <a:prstGeom prst="rect">
            <a:avLst/>
          </a:prstGeom>
          <a:noFill/>
        </p:spPr>
        <p:txBody>
          <a:bodyPr wrap="none" rtlCol="0">
            <a:spAutoFit/>
          </a:bodyPr>
          <a:lstStyle/>
          <a:p>
            <a:r>
              <a:rPr lang="en-US" sz="800" dirty="0" smtClean="0"/>
              <a:t>Facts and Figures 2008 - Section 5 Table of Contents. Healthcare Cost and Utilization Project (HCUP). October 2010. </a:t>
            </a:r>
          </a:p>
          <a:p>
            <a:r>
              <a:rPr lang="en-US" sz="800" dirty="0" smtClean="0"/>
              <a:t>Agency for Healthcare Research and Quality, Rockville, MD. www.hcup-us.ahrq.gov/reports/factsandfigures/2008/section5_TOC.jsp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latin typeface="Calibri" pitchFamily="34" charset="0"/>
              </a:rPr>
              <a:t>Did you know?</a:t>
            </a:r>
            <a:endParaRPr lang="en-US" sz="4000" b="1" dirty="0">
              <a:latin typeface="Calibri" pitchFamily="34" charset="0"/>
            </a:endParaRPr>
          </a:p>
        </p:txBody>
      </p:sp>
      <p:sp>
        <p:nvSpPr>
          <p:cNvPr id="5" name="Content Placeholder 4"/>
          <p:cNvSpPr>
            <a:spLocks noGrp="1"/>
          </p:cNvSpPr>
          <p:nvPr>
            <p:ph sz="quarter" idx="1"/>
          </p:nvPr>
        </p:nvSpPr>
        <p:spPr/>
        <p:txBody>
          <a:bodyPr>
            <a:normAutofit/>
          </a:bodyPr>
          <a:lstStyle/>
          <a:p>
            <a:pPr>
              <a:lnSpc>
                <a:spcPct val="150000"/>
              </a:lnSpc>
              <a:spcAft>
                <a:spcPts val="600"/>
              </a:spcAft>
            </a:pPr>
            <a:r>
              <a:rPr lang="en-US" sz="2200" dirty="0" smtClean="0">
                <a:latin typeface="Calibri" pitchFamily="34" charset="0"/>
              </a:rPr>
              <a:t>Mental illness is leading cause of disability in U.S.</a:t>
            </a:r>
          </a:p>
          <a:p>
            <a:pPr>
              <a:lnSpc>
                <a:spcPct val="150000"/>
              </a:lnSpc>
              <a:spcAft>
                <a:spcPts val="600"/>
              </a:spcAft>
            </a:pPr>
            <a:r>
              <a:rPr lang="en-US" sz="2200" dirty="0" smtClean="0">
                <a:latin typeface="Calibri" pitchFamily="34" charset="0"/>
              </a:rPr>
              <a:t>Many people can recover completely from mental illness</a:t>
            </a:r>
          </a:p>
          <a:p>
            <a:pPr>
              <a:lnSpc>
                <a:spcPct val="150000"/>
              </a:lnSpc>
            </a:pPr>
            <a:r>
              <a:rPr lang="en-US" sz="2200" dirty="0" smtClean="0">
                <a:latin typeface="Calibri" pitchFamily="34" charset="0"/>
              </a:rPr>
              <a:t>Barriers prevent people from seeing mental health specialists</a:t>
            </a:r>
          </a:p>
          <a:p>
            <a:pPr lvl="1">
              <a:lnSpc>
                <a:spcPct val="150000"/>
              </a:lnSpc>
            </a:pPr>
            <a:r>
              <a:rPr lang="en-US" sz="1600" dirty="0" smtClean="0">
                <a:latin typeface="Calibri" pitchFamily="34" charset="0"/>
              </a:rPr>
              <a:t>Still seeing primary care providers</a:t>
            </a:r>
          </a:p>
          <a:p>
            <a:pPr lvl="1">
              <a:lnSpc>
                <a:spcPct val="150000"/>
              </a:lnSpc>
            </a:pPr>
            <a:r>
              <a:rPr lang="en-US" sz="1600" dirty="0" smtClean="0">
                <a:latin typeface="Calibri" pitchFamily="34" charset="0"/>
              </a:rPr>
              <a:t>Sanford collaborative care model</a:t>
            </a:r>
          </a:p>
          <a:p>
            <a:pPr lvl="1">
              <a:lnSpc>
                <a:spcPct val="150000"/>
              </a:lnSpc>
              <a:spcAft>
                <a:spcPts val="600"/>
              </a:spcAft>
            </a:pPr>
            <a:r>
              <a:rPr lang="en-US" sz="1600" dirty="0" smtClean="0">
                <a:latin typeface="Calibri" pitchFamily="34" charset="0"/>
              </a:rPr>
              <a:t>Cost benefits and social benefits</a:t>
            </a:r>
          </a:p>
          <a:p>
            <a:pPr>
              <a:lnSpc>
                <a:spcPct val="150000"/>
              </a:lnSpc>
              <a:spcAft>
                <a:spcPts val="600"/>
              </a:spcAft>
            </a:pPr>
            <a:r>
              <a:rPr lang="en-US" sz="2200" dirty="0" smtClean="0">
                <a:latin typeface="Calibri" pitchFamily="34" charset="0"/>
              </a:rPr>
              <a:t>Mental illness and substance abuse are commonly co-occurring</a:t>
            </a:r>
          </a:p>
          <a:p>
            <a:pPr>
              <a:lnSpc>
                <a:spcPct val="150000"/>
              </a:lnSpc>
            </a:pPr>
            <a:r>
              <a:rPr lang="en-US" sz="2200" dirty="0" smtClean="0">
                <a:latin typeface="Calibri" pitchFamily="34" charset="0"/>
              </a:rPr>
              <a:t>Inmates, homeless populations vulnerable to mental illness</a:t>
            </a:r>
          </a:p>
          <a:p>
            <a:pPr>
              <a:lnSpc>
                <a:spcPct val="150000"/>
              </a:lnSpc>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libri" pitchFamily="34" charset="0"/>
              </a:rPr>
              <a:t>Mental Health Among Youth</a:t>
            </a:r>
            <a:endParaRPr lang="en-US" sz="4000" b="1" dirty="0">
              <a:latin typeface="Calibri" pitchFamily="34" charset="0"/>
            </a:endParaRPr>
          </a:p>
        </p:txBody>
      </p:sp>
      <p:sp>
        <p:nvSpPr>
          <p:cNvPr id="3" name="Content Placeholder 2"/>
          <p:cNvSpPr>
            <a:spLocks noGrp="1"/>
          </p:cNvSpPr>
          <p:nvPr>
            <p:ph sz="quarter" idx="1"/>
          </p:nvPr>
        </p:nvSpPr>
        <p:spPr/>
        <p:txBody>
          <a:bodyPr>
            <a:normAutofit/>
          </a:bodyPr>
          <a:lstStyle/>
          <a:p>
            <a:pPr>
              <a:lnSpc>
                <a:spcPct val="110000"/>
              </a:lnSpc>
            </a:pPr>
            <a:r>
              <a:rPr lang="en-US" sz="2400" dirty="0" smtClean="0">
                <a:latin typeface="Calibri" pitchFamily="34" charset="0"/>
              </a:rPr>
              <a:t>Approx. 50% of students (14 and older) with mental illness drop out of school</a:t>
            </a:r>
          </a:p>
          <a:p>
            <a:pPr>
              <a:lnSpc>
                <a:spcPct val="200000"/>
              </a:lnSpc>
            </a:pPr>
            <a:r>
              <a:rPr lang="en-US" sz="2400" dirty="0" smtClean="0">
                <a:latin typeface="Calibri" pitchFamily="34" charset="0"/>
              </a:rPr>
              <a:t>50% of adult mental health problems begin before age 14</a:t>
            </a:r>
          </a:p>
          <a:p>
            <a:pPr>
              <a:lnSpc>
                <a:spcPct val="200000"/>
              </a:lnSpc>
            </a:pPr>
            <a:r>
              <a:rPr lang="en-US" sz="2400" dirty="0" smtClean="0">
                <a:latin typeface="Calibri" pitchFamily="34" charset="0"/>
              </a:rPr>
              <a:t>75% of adult mental health problems begin before age 24</a:t>
            </a:r>
          </a:p>
          <a:p>
            <a:pPr>
              <a:lnSpc>
                <a:spcPct val="200000"/>
              </a:lnSpc>
            </a:pPr>
            <a:r>
              <a:rPr lang="en-US" sz="2400" dirty="0" smtClean="0">
                <a:latin typeface="Calibri" pitchFamily="34" charset="0"/>
              </a:rPr>
              <a:t>Schools play a critical role in identifying problems</a:t>
            </a:r>
          </a:p>
          <a:p>
            <a:pPr lvl="1"/>
            <a:r>
              <a:rPr lang="en-US" dirty="0" smtClean="0">
                <a:latin typeface="Calibri" pitchFamily="34" charset="0"/>
              </a:rPr>
              <a:t>Unequipped to address mental health issues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libri" pitchFamily="34" charset="0"/>
              </a:rPr>
              <a:t>Group Discussion</a:t>
            </a:r>
            <a:endParaRPr lang="en-US" sz="4000" b="1" dirty="0">
              <a:latin typeface="Calibri" pitchFamily="34" charset="0"/>
            </a:endParaRPr>
          </a:p>
        </p:txBody>
      </p:sp>
      <p:sp>
        <p:nvSpPr>
          <p:cNvPr id="3" name="Content Placeholder 2"/>
          <p:cNvSpPr>
            <a:spLocks noGrp="1"/>
          </p:cNvSpPr>
          <p:nvPr>
            <p:ph sz="quarter" idx="1"/>
          </p:nvPr>
        </p:nvSpPr>
        <p:spPr/>
        <p:txBody>
          <a:bodyPr/>
          <a:lstStyle/>
          <a:p>
            <a:pPr>
              <a:buNone/>
            </a:pPr>
            <a:r>
              <a:rPr lang="en-US" u="sng" dirty="0" smtClean="0">
                <a:latin typeface="Calibri" pitchFamily="34" charset="0"/>
              </a:rPr>
              <a:t>Mental Health </a:t>
            </a:r>
            <a:r>
              <a:rPr lang="en-US" dirty="0" smtClean="0">
                <a:latin typeface="Calibri" pitchFamily="34" charset="0"/>
              </a:rPr>
              <a:t>– </a:t>
            </a:r>
            <a:r>
              <a:rPr lang="en-US" u="sng" dirty="0" smtClean="0">
                <a:latin typeface="Calibri" pitchFamily="34" charset="0"/>
              </a:rPr>
              <a:t>Obesity</a:t>
            </a:r>
            <a:r>
              <a:rPr lang="en-US" dirty="0" smtClean="0">
                <a:latin typeface="Calibri" pitchFamily="34" charset="0"/>
              </a:rPr>
              <a:t> – </a:t>
            </a:r>
            <a:r>
              <a:rPr lang="en-US" u="sng" dirty="0" smtClean="0">
                <a:latin typeface="Calibri" pitchFamily="34" charset="0"/>
              </a:rPr>
              <a:t>Services for the Elderly</a:t>
            </a:r>
          </a:p>
          <a:p>
            <a:endParaRPr lang="en-US" dirty="0" smtClean="0">
              <a:latin typeface="Calibri" pitchFamily="34" charset="0"/>
            </a:endParaRPr>
          </a:p>
          <a:p>
            <a:pPr lvl="1"/>
            <a:r>
              <a:rPr lang="en-US" dirty="0" smtClean="0">
                <a:latin typeface="Calibri" pitchFamily="34" charset="0"/>
              </a:rPr>
              <a:t>What is happening to address this issue?</a:t>
            </a:r>
          </a:p>
          <a:p>
            <a:pPr lvl="1"/>
            <a:endParaRPr lang="en-US" dirty="0" smtClean="0">
              <a:latin typeface="Calibri" pitchFamily="34" charset="0"/>
            </a:endParaRPr>
          </a:p>
          <a:p>
            <a:pPr lvl="1"/>
            <a:r>
              <a:rPr lang="en-US" dirty="0" smtClean="0">
                <a:latin typeface="Calibri" pitchFamily="34" charset="0"/>
              </a:rPr>
              <a:t>Who is doing the work?</a:t>
            </a:r>
          </a:p>
          <a:p>
            <a:pPr lvl="1"/>
            <a:endParaRPr lang="en-US" dirty="0" smtClean="0">
              <a:latin typeface="Calibri" pitchFamily="34" charset="0"/>
            </a:endParaRPr>
          </a:p>
          <a:p>
            <a:pPr lvl="1"/>
            <a:r>
              <a:rPr lang="en-US" dirty="0" smtClean="0">
                <a:latin typeface="Calibri" pitchFamily="34" charset="0"/>
              </a:rPr>
              <a:t>What areas within this need are being addressed?</a:t>
            </a:r>
          </a:p>
          <a:p>
            <a:pPr lvl="1"/>
            <a:endParaRPr lang="en-US" dirty="0" smtClean="0">
              <a:latin typeface="Calibri" pitchFamily="34" charset="0"/>
            </a:endParaRPr>
          </a:p>
          <a:p>
            <a:pPr lvl="1"/>
            <a:r>
              <a:rPr lang="en-US" dirty="0" smtClean="0">
                <a:latin typeface="Calibri" pitchFamily="34" charset="0"/>
              </a:rPr>
              <a:t>What other areas still need to be addressed?</a:t>
            </a:r>
            <a:endParaRPr lang="en-US" dirty="0">
              <a:latin typeface="Calibri"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200" dirty="0" smtClean="0">
                <a:latin typeface="Calibri" pitchFamily="34" charset="0"/>
              </a:rPr>
              <a:t>Clay County Public Health Director</a:t>
            </a:r>
            <a:endParaRPr lang="en-US" sz="3200" dirty="0">
              <a:latin typeface="Calibri" pitchFamily="34" charset="0"/>
            </a:endParaRPr>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Kathy McKay, BSN</a:t>
            </a:r>
            <a:endParaRPr lang="en-US" b="1" dirty="0">
              <a:solidFill>
                <a:schemeClr val="accent3"/>
              </a:solidFill>
              <a:latin typeface="Calibri"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libri" pitchFamily="34" charset="0"/>
              </a:rPr>
              <a:t>Final Remarks</a:t>
            </a:r>
            <a:endParaRPr lang="en-US" sz="4000" b="1" dirty="0">
              <a:latin typeface="Calibri" pitchFamily="34" charset="0"/>
            </a:endParaRPr>
          </a:p>
        </p:txBody>
      </p:sp>
      <p:sp>
        <p:nvSpPr>
          <p:cNvPr id="3" name="Content Placeholder 2"/>
          <p:cNvSpPr>
            <a:spLocks noGrp="1"/>
          </p:cNvSpPr>
          <p:nvPr>
            <p:ph sz="quarter" idx="1"/>
          </p:nvPr>
        </p:nvSpPr>
        <p:spPr>
          <a:xfrm>
            <a:off x="685800" y="1527048"/>
            <a:ext cx="8119872" cy="4572000"/>
          </a:xfrm>
        </p:spPr>
        <p:txBody>
          <a:bodyPr/>
          <a:lstStyle/>
          <a:p>
            <a:pPr>
              <a:buNone/>
            </a:pPr>
            <a:endParaRPr lang="en-US" dirty="0" smtClean="0"/>
          </a:p>
          <a:p>
            <a:r>
              <a:rPr lang="en-US" dirty="0" smtClean="0">
                <a:latin typeface="Calibri" pitchFamily="34" charset="0"/>
              </a:rPr>
              <a:t>Thank you for your input and ideas today</a:t>
            </a:r>
          </a:p>
          <a:p>
            <a:pPr>
              <a:buNone/>
            </a:pPr>
            <a:endParaRPr lang="en-US" dirty="0" smtClean="0">
              <a:latin typeface="Calibri" pitchFamily="34" charset="0"/>
            </a:endParaRPr>
          </a:p>
          <a:p>
            <a:pPr>
              <a:buNone/>
            </a:pPr>
            <a:endParaRPr lang="en-US" dirty="0" smtClean="0">
              <a:latin typeface="Calibri" pitchFamily="34" charset="0"/>
            </a:endParaRPr>
          </a:p>
          <a:p>
            <a:r>
              <a:rPr lang="en-US" dirty="0" smtClean="0">
                <a:latin typeface="Calibri" pitchFamily="34" charset="0"/>
              </a:rPr>
              <a:t>If you have an interest in serving on one of the     initiatives – please join  us.</a:t>
            </a:r>
            <a:endParaRPr lang="en-US"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latin typeface="Calibri" pitchFamily="34" charset="0"/>
              </a:rPr>
              <a:t>Essentia and Sanford CHNA Reports</a:t>
            </a:r>
            <a:endParaRPr lang="en-US" b="1" dirty="0">
              <a:solidFill>
                <a:schemeClr val="accent3"/>
              </a:solidFill>
              <a:latin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rPr>
              <a:t>Collaborated on methodology</a:t>
            </a:r>
          </a:p>
          <a:p>
            <a:pPr lvl="2"/>
            <a:r>
              <a:rPr lang="en-US" sz="2400" dirty="0" smtClean="0">
                <a:latin typeface="Calibri" pitchFamily="34" charset="0"/>
              </a:rPr>
              <a:t> </a:t>
            </a:r>
          </a:p>
          <a:p>
            <a:pPr lvl="2"/>
            <a:r>
              <a:rPr lang="en-US" sz="2400" dirty="0" smtClean="0">
                <a:latin typeface="Calibri" pitchFamily="34" charset="0"/>
              </a:rPr>
              <a:t>Primary Research</a:t>
            </a:r>
          </a:p>
          <a:p>
            <a:pPr lvl="3"/>
            <a:r>
              <a:rPr lang="en-US" dirty="0" smtClean="0">
                <a:latin typeface="Calibri" pitchFamily="34" charset="0"/>
              </a:rPr>
              <a:t>Key stakeholder surveys</a:t>
            </a:r>
          </a:p>
          <a:p>
            <a:pPr lvl="3"/>
            <a:r>
              <a:rPr lang="en-US" dirty="0" smtClean="0">
                <a:latin typeface="Calibri" pitchFamily="34" charset="0"/>
              </a:rPr>
              <a:t>Generalizable surveys</a:t>
            </a:r>
          </a:p>
          <a:p>
            <a:pPr lvl="3"/>
            <a:r>
              <a:rPr lang="en-US" dirty="0" smtClean="0">
                <a:latin typeface="Calibri" pitchFamily="34" charset="0"/>
              </a:rPr>
              <a:t>Internal research for quality and leading diagnosis</a:t>
            </a:r>
          </a:p>
          <a:p>
            <a:pPr lvl="3"/>
            <a:r>
              <a:rPr lang="en-US" dirty="0" smtClean="0">
                <a:latin typeface="Calibri" pitchFamily="34" charset="0"/>
              </a:rPr>
              <a:t>Community Asset Mapping </a:t>
            </a:r>
          </a:p>
          <a:p>
            <a:pPr lvl="3">
              <a:buNone/>
            </a:pPr>
            <a:r>
              <a:rPr lang="en-US" sz="2400" dirty="0" smtClean="0">
                <a:latin typeface="Calibri" pitchFamily="34" charset="0"/>
              </a:rPr>
              <a:t>Secondary Research</a:t>
            </a:r>
          </a:p>
          <a:p>
            <a:pPr lvl="3"/>
            <a:r>
              <a:rPr lang="en-US" dirty="0" smtClean="0">
                <a:latin typeface="Calibri" pitchFamily="34" charset="0"/>
              </a:rPr>
              <a:t>County Health Profiles</a:t>
            </a:r>
          </a:p>
          <a:p>
            <a:pPr lvl="3"/>
            <a:r>
              <a:rPr lang="en-US" dirty="0" smtClean="0">
                <a:latin typeface="Calibri" pitchFamily="34" charset="0"/>
              </a:rPr>
              <a:t>County Diversity Profiles</a:t>
            </a:r>
          </a:p>
          <a:p>
            <a:pPr lvl="3"/>
            <a:r>
              <a:rPr lang="en-US" dirty="0" smtClean="0">
                <a:latin typeface="Calibri" pitchFamily="34" charset="0"/>
              </a:rPr>
              <a:t>County Aging Profiles</a:t>
            </a:r>
          </a:p>
          <a:p>
            <a:pPr lvl="2"/>
            <a:r>
              <a:rPr lang="en-US" sz="2400" dirty="0" smtClean="0">
                <a:latin typeface="Calibri" pitchFamily="34" charset="0"/>
              </a:rPr>
              <a:t>Implementation Strategies </a:t>
            </a:r>
          </a:p>
          <a:p>
            <a:pPr lvl="3"/>
            <a:r>
              <a:rPr lang="en-US" sz="2100" dirty="0" smtClean="0">
                <a:latin typeface="Calibri" pitchFamily="34" charset="0"/>
              </a:rPr>
              <a:t>Independent by organization  </a:t>
            </a:r>
          </a:p>
          <a:p>
            <a:pPr lvl="3"/>
            <a:r>
              <a:rPr lang="en-US" sz="2100" dirty="0" smtClean="0">
                <a:latin typeface="Calibri" pitchFamily="34" charset="0"/>
              </a:rPr>
              <a:t>Collaboration with the Greater Fargo-Moorhead </a:t>
            </a:r>
            <a:r>
              <a:rPr lang="en-US" sz="2100" dirty="0" err="1" smtClean="0">
                <a:latin typeface="Calibri" pitchFamily="34" charset="0"/>
              </a:rPr>
              <a:t>CHNA</a:t>
            </a:r>
            <a:r>
              <a:rPr lang="en-US" sz="2100" dirty="0" smtClean="0">
                <a:latin typeface="Calibri" pitchFamily="34" charset="0"/>
              </a:rPr>
              <a:t> Collaborative</a:t>
            </a:r>
            <a:endParaRPr lang="en-US" sz="2400" dirty="0" smtClean="0">
              <a:latin typeface="Calibri" pitchFamily="34" charset="0"/>
            </a:endParaRPr>
          </a:p>
          <a:p>
            <a:pPr lvl="3">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819400"/>
            <a:ext cx="8153400" cy="1752600"/>
          </a:xfrm>
        </p:spPr>
        <p:txBody>
          <a:bodyPr>
            <a:noAutofit/>
          </a:bodyPr>
          <a:lstStyle/>
          <a:p>
            <a:r>
              <a:rPr lang="en-US" sz="3300" dirty="0" smtClean="0">
                <a:latin typeface="Calibri" pitchFamily="34" charset="0"/>
              </a:rPr>
              <a:t>Professor – Department of Agribusiness &amp; Applied Economics and Sociology/Anthropology </a:t>
            </a:r>
          </a:p>
          <a:p>
            <a:r>
              <a:rPr lang="en-US" sz="3300" dirty="0" smtClean="0">
                <a:latin typeface="Calibri" pitchFamily="34" charset="0"/>
              </a:rPr>
              <a:t> North Dakota State University</a:t>
            </a:r>
            <a:endParaRPr lang="en-US" sz="3300" dirty="0">
              <a:latin typeface="Calibri" pitchFamily="34" charset="0"/>
            </a:endParaRPr>
          </a:p>
        </p:txBody>
      </p:sp>
      <p:sp>
        <p:nvSpPr>
          <p:cNvPr id="3" name="Title 2"/>
          <p:cNvSpPr>
            <a:spLocks noGrp="1"/>
          </p:cNvSpPr>
          <p:nvPr>
            <p:ph type="ctrTitle"/>
          </p:nvPr>
        </p:nvSpPr>
        <p:spPr/>
        <p:txBody>
          <a:bodyPr/>
          <a:lstStyle/>
          <a:p>
            <a:r>
              <a:rPr lang="en-US" b="1" dirty="0" smtClean="0">
                <a:solidFill>
                  <a:schemeClr val="accent3"/>
                </a:solidFill>
                <a:latin typeface="Calibri" pitchFamily="34" charset="0"/>
              </a:rPr>
              <a:t>Richard Rathge, Ph.D.</a:t>
            </a:r>
            <a:endParaRPr lang="en-US" b="1" dirty="0">
              <a:solidFill>
                <a:schemeClr val="accent3"/>
              </a:solidFill>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0">
      <a:dk1>
        <a:srgbClr val="FFFFFF"/>
      </a:dk1>
      <a:lt1>
        <a:sysClr val="window" lastClr="FFFFFF"/>
      </a:lt1>
      <a:dk2>
        <a:srgbClr val="1F497D"/>
      </a:dk2>
      <a:lt2>
        <a:srgbClr val="EEECE1"/>
      </a:lt2>
      <a:accent1>
        <a:srgbClr val="4F81BD"/>
      </a:accent1>
      <a:accent2>
        <a:srgbClr val="1F497D"/>
      </a:accent2>
      <a:accent3>
        <a:srgbClr val="1F497D"/>
      </a:accent3>
      <a:accent4>
        <a:srgbClr val="31859B"/>
      </a:accent4>
      <a:accent5>
        <a:srgbClr val="4BACC6"/>
      </a:accent5>
      <a:accent6>
        <a:srgbClr val="92CDDC"/>
      </a:accent6>
      <a:hlink>
        <a:srgbClr val="0000FF"/>
      </a:hlink>
      <a:folHlink>
        <a:srgbClr val="1F497D"/>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1205</TotalTime>
  <Words>2109</Words>
  <Application>Microsoft Office PowerPoint</Application>
  <PresentationFormat>On-screen Show (4:3)</PresentationFormat>
  <Paragraphs>513</Paragraphs>
  <Slides>79</Slides>
  <Notes>14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Civic</vt:lpstr>
      <vt:lpstr>Community Health Needs Assessment - 2013</vt:lpstr>
      <vt:lpstr>Ruth Bachmeier, MSN, RN</vt:lpstr>
      <vt:lpstr>Welcome and Thanks for Being Here!</vt:lpstr>
      <vt:lpstr>Agenda</vt:lpstr>
      <vt:lpstr>Carrie McLeod, MBA, MS, RD, LRD, CDE</vt:lpstr>
      <vt:lpstr>       Health Care Reform and the Affordable Care Act   </vt:lpstr>
      <vt:lpstr>Internal Revenue Code 501 (R) Requirements</vt:lpstr>
      <vt:lpstr>Essentia and Sanford CHNA Reports</vt:lpstr>
      <vt:lpstr>Richard Rathge, Ph.D.</vt:lpstr>
      <vt:lpstr>2012 Greater Fargo-Moorhead Community Health Needs Assessment</vt:lpstr>
      <vt:lpstr>Introduction</vt:lpstr>
      <vt:lpstr>Introduction</vt:lpstr>
      <vt:lpstr>Study Design and Methodology</vt:lpstr>
      <vt:lpstr>Survey Results</vt:lpstr>
      <vt:lpstr>Residents’ level of agreement with statements about their community regarding PEOPLE</vt:lpstr>
      <vt:lpstr>Community Leaders’ level of agreement with statements about their community regarding PEOPLE</vt:lpstr>
      <vt:lpstr>Residents’ level of agreement with statements about their community regarding SERVICES AND RESOURCES</vt:lpstr>
      <vt:lpstr>Respondents’ level of agreement with statements about their community regarding SERVICES AND RESOURCES</vt:lpstr>
      <vt:lpstr>Residents’ level of agreement with statements about their community regarding QUALITY OF LIFE</vt:lpstr>
      <vt:lpstr>Respondents’ level of agreement with statements about their community regarding QUALITY OF LIFE</vt:lpstr>
      <vt:lpstr>Survey Results</vt:lpstr>
      <vt:lpstr>Key Findings</vt:lpstr>
      <vt:lpstr>Key Findings</vt:lpstr>
      <vt:lpstr>Key Findings</vt:lpstr>
      <vt:lpstr>Key Findings</vt:lpstr>
      <vt:lpstr>Survey Results</vt:lpstr>
      <vt:lpstr>Key Findings</vt:lpstr>
      <vt:lpstr>PowerPoint Presentation</vt:lpstr>
      <vt:lpstr>Residents’ primary health care provider </vt:lpstr>
      <vt:lpstr>Residents’ reasons for choosing primary health care provider </vt:lpstr>
      <vt:lpstr>Whether residents had a cancer screening or cancer care in the past year </vt:lpstr>
      <vt:lpstr>Among residents who have not had a cancer screening or cancer care in the past year, reasons for not having done so </vt:lpstr>
      <vt:lpstr>Methods residents have used to pay for health care costs over the last 12 months </vt:lpstr>
      <vt:lpstr>Demographic information</vt:lpstr>
      <vt:lpstr>Residents’ age</vt:lpstr>
      <vt:lpstr>Residents’ highest level of education N=232</vt:lpstr>
      <vt:lpstr>Residents’ gender</vt:lpstr>
      <vt:lpstr>Whether residents work/volunteer outside the home</vt:lpstr>
      <vt:lpstr>Residents’ annual household income before taxes N=226</vt:lpstr>
      <vt:lpstr>Whether residents own or rent their home</vt:lpstr>
      <vt:lpstr>Residents’ race or ethnicity N=236 *Percentages do not equal 100.0 due to multiple responses.</vt:lpstr>
      <vt:lpstr>Whether residents are the parent or primary caregiver of a child or children 18 years of age or younger</vt:lpstr>
      <vt:lpstr>Take Away Points</vt:lpstr>
      <vt:lpstr>Donald Warne, MD, MPH</vt:lpstr>
      <vt:lpstr>Cost of Health Care</vt:lpstr>
      <vt:lpstr>Cost of Prescription Drugs</vt:lpstr>
      <vt:lpstr>Cost of Health Insurance</vt:lpstr>
      <vt:lpstr>Availability of Prevention Programs or Services</vt:lpstr>
      <vt:lpstr>Distance to Health Care Services</vt:lpstr>
      <vt:lpstr>Availability of/Access to Transportation</vt:lpstr>
      <vt:lpstr>Time it takes to get an Appointment</vt:lpstr>
      <vt:lpstr>Use of Emergency Room Services for Primary Care</vt:lpstr>
      <vt:lpstr>Availability of Mental Health Services and Providers</vt:lpstr>
      <vt:lpstr>Levels of Obesity</vt:lpstr>
      <vt:lpstr>Poor Nutrition/Eating Habits</vt:lpstr>
      <vt:lpstr>Inactivity and/or Lack of Exercise</vt:lpstr>
      <vt:lpstr>Cancer</vt:lpstr>
      <vt:lpstr>Chronic Disease (e.g. diabetes, heart)</vt:lpstr>
      <vt:lpstr>Communicable Diseases (e.g. STDs, AIDS)</vt:lpstr>
      <vt:lpstr>Dementia/Alzheimer’s Disease</vt:lpstr>
      <vt:lpstr>Levels of Depression</vt:lpstr>
      <vt:lpstr>Stress</vt:lpstr>
      <vt:lpstr>Suicide</vt:lpstr>
      <vt:lpstr>Alcohol Use and Abuse</vt:lpstr>
      <vt:lpstr>Drug Use and Abuse</vt:lpstr>
      <vt:lpstr>Smoking and Tobacco Use</vt:lpstr>
      <vt:lpstr>Exposure to Secondhand Smoke</vt:lpstr>
      <vt:lpstr>Ramona Danielson, MS</vt:lpstr>
      <vt:lpstr>    Community input and data identified three primary issues</vt:lpstr>
      <vt:lpstr>Kim Lipetzky, MNS, RD, LRD</vt:lpstr>
      <vt:lpstr>Obesity Initiative</vt:lpstr>
      <vt:lpstr>Gina Nolte, MS, BSN</vt:lpstr>
      <vt:lpstr>Mental Health Initiative</vt:lpstr>
      <vt:lpstr>1 in 4 adults, 1 in 5 children with mental illness   = 40,000 adults and 11,000 children in Cass and Clay Counties.</vt:lpstr>
      <vt:lpstr>Did you know?</vt:lpstr>
      <vt:lpstr>Mental Health Among Youth</vt:lpstr>
      <vt:lpstr>Group Discussion</vt:lpstr>
      <vt:lpstr>Kathy McKay, BSN</vt:lpstr>
      <vt:lpstr>Final Remarks</vt:lpstr>
    </vt:vector>
  </TitlesOfParts>
  <Company>Sanford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cmcleod</dc:creator>
  <cp:lastModifiedBy>Ramona Danielson</cp:lastModifiedBy>
  <cp:revision>98</cp:revision>
  <dcterms:created xsi:type="dcterms:W3CDTF">2013-06-19T18:27:51Z</dcterms:created>
  <dcterms:modified xsi:type="dcterms:W3CDTF">2013-06-28T17:19:14Z</dcterms:modified>
</cp:coreProperties>
</file>